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5"/>
  </p:notesMasterIdLst>
  <p:sldIdLst>
    <p:sldId id="256" r:id="rId5"/>
    <p:sldId id="3141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834" r:id="rId16"/>
    <p:sldId id="3140" r:id="rId17"/>
    <p:sldId id="2828" r:id="rId18"/>
    <p:sldId id="2827" r:id="rId19"/>
    <p:sldId id="2838" r:id="rId20"/>
    <p:sldId id="2837" r:id="rId21"/>
    <p:sldId id="2614" r:id="rId22"/>
    <p:sldId id="266" r:id="rId23"/>
    <p:sldId id="3142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ed Wiesneski" userId="d1240903-591f-4ceb-b911-97da4c71c7bd" providerId="ADAL" clId="{133409CD-3AC9-4659-B8C8-AD07320A2EBE}"/>
    <pc:docChg chg="undo custSel delSld modSld">
      <pc:chgData name="Reed Wiesneski" userId="d1240903-591f-4ceb-b911-97da4c71c7bd" providerId="ADAL" clId="{133409CD-3AC9-4659-B8C8-AD07320A2EBE}" dt="2026-08-06T01:40:59.693" v="31" actId="2696"/>
      <pc:docMkLst>
        <pc:docMk/>
      </pc:docMkLst>
      <pc:sldChg chg="addSp modSp mod">
        <pc:chgData name="Reed Wiesneski" userId="d1240903-591f-4ceb-b911-97da4c71c7bd" providerId="ADAL" clId="{133409CD-3AC9-4659-B8C8-AD07320A2EBE}" dt="2026-08-06T01:40:55.598" v="30" actId="1076"/>
        <pc:sldMkLst>
          <pc:docMk/>
          <pc:sldMk cId="108787389" sldId="266"/>
        </pc:sldMkLst>
        <pc:spChg chg="add mod">
          <ac:chgData name="Reed Wiesneski" userId="d1240903-591f-4ceb-b911-97da4c71c7bd" providerId="ADAL" clId="{133409CD-3AC9-4659-B8C8-AD07320A2EBE}" dt="2026-08-06T01:40:55.598" v="30" actId="1076"/>
          <ac:spMkLst>
            <pc:docMk/>
            <pc:sldMk cId="108787389" sldId="266"/>
            <ac:spMk id="4" creationId="{E57AF017-740D-25BF-324C-8F72FB9F4BB5}"/>
          </ac:spMkLst>
        </pc:spChg>
        <pc:picChg chg="mod">
          <ac:chgData name="Reed Wiesneski" userId="d1240903-591f-4ceb-b911-97da4c71c7bd" providerId="ADAL" clId="{133409CD-3AC9-4659-B8C8-AD07320A2EBE}" dt="2026-08-06T01:39:56.717" v="16" actId="1076"/>
          <ac:picMkLst>
            <pc:docMk/>
            <pc:sldMk cId="108787389" sldId="266"/>
            <ac:picMk id="3" creationId="{94F22993-4EEC-A002-4E64-0D1E954E1B43}"/>
          </ac:picMkLst>
        </pc:picChg>
      </pc:sldChg>
      <pc:sldChg chg="del">
        <pc:chgData name="Reed Wiesneski" userId="d1240903-591f-4ceb-b911-97da4c71c7bd" providerId="ADAL" clId="{133409CD-3AC9-4659-B8C8-AD07320A2EBE}" dt="2026-08-06T01:40:59.693" v="31" actId="2696"/>
        <pc:sldMkLst>
          <pc:docMk/>
          <pc:sldMk cId="708503601" sldId="28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06F84A-39B5-41FD-BB55-594DAB871D86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02EC75-78A6-4EFD-9B7B-53806A3B47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927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384629-E58B-41C1-443A-051EA6921A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8A1B4F-3A1B-A0A2-AB38-6D0EEDCFF9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84F49E-5D48-1E94-C41B-7BE19C4A64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AA2F87-73F6-8C01-913B-A70A0E303F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59A94F-3351-4E89-BC43-594ECEBDE38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388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B03A36-9E26-1249-7035-ED88ED7F20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329CC0-B8E2-4791-6791-C13C6B2979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57AA6C-7C5F-9C7C-AAC0-54E65D86EA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TK – help with national data</a:t>
            </a:r>
          </a:p>
          <a:p>
            <a:r>
              <a:rPr lang="en-US">
                <a:ea typeface="Calibri"/>
                <a:cs typeface="Calibri"/>
              </a:rPr>
              <a:t>Big Numbers with bullet points </a:t>
            </a:r>
            <a:endParaRPr lang="en-US"/>
          </a:p>
          <a:p>
            <a:r>
              <a:rPr lang="en-US"/>
              <a:t>Need to highlight – millions of Rewards ($3.3M), $ to Councils ($18.9M) and units ($11.1M)</a:t>
            </a:r>
          </a:p>
          <a:p>
            <a:r>
              <a:rPr lang="en-US"/>
              <a:t>Chance to set the direction (strategically)</a:t>
            </a:r>
          </a:p>
          <a:p>
            <a:r>
              <a:rPr lang="en-US">
                <a:ea typeface="Calibri"/>
                <a:cs typeface="Calibri"/>
              </a:rPr>
              <a:t>Per Scout Avg.</a:t>
            </a:r>
            <a:br>
              <a:rPr lang="en-US">
                <a:ea typeface="Calibri"/>
                <a:cs typeface="+mn-lt"/>
              </a:rPr>
            </a:br>
            <a:r>
              <a:rPr lang="en-US">
                <a:ea typeface="Calibri"/>
                <a:cs typeface="Calibri"/>
              </a:rPr>
              <a:t>sales per Scout </a:t>
            </a:r>
            <a:r>
              <a:rPr lang="en-US" err="1">
                <a:ea typeface="Calibri"/>
                <a:cs typeface="Calibri"/>
              </a:rPr>
              <a:t>hr</a:t>
            </a:r>
            <a:r>
              <a:rPr lang="en-US">
                <a:ea typeface="Calibri"/>
                <a:cs typeface="Calibri"/>
              </a:rPr>
              <a:t> </a:t>
            </a:r>
          </a:p>
          <a:p>
            <a:r>
              <a:rPr lang="en-US">
                <a:ea typeface="Calibri"/>
                <a:cs typeface="Calibri"/>
              </a:rPr>
              <a:t># of Scouts per Shift</a:t>
            </a:r>
          </a:p>
          <a:p>
            <a:r>
              <a:rPr lang="en-US">
                <a:ea typeface="Calibri"/>
                <a:cs typeface="Calibri"/>
              </a:rPr>
              <a:t>Add payout dates for Councils and units</a:t>
            </a:r>
          </a:p>
          <a:p>
            <a:r>
              <a:rPr lang="en-US">
                <a:ea typeface="Calibri"/>
                <a:cs typeface="Calibri"/>
              </a:rPr>
              <a:t>Unit AR as of Dec 1 or 15</a:t>
            </a:r>
          </a:p>
          <a:p>
            <a:r>
              <a:rPr lang="en-US">
                <a:ea typeface="Calibri"/>
                <a:cs typeface="Calibri"/>
              </a:rPr>
              <a:t>Heroes &amp; Helpers up 15% auto order</a:t>
            </a:r>
          </a:p>
          <a:p>
            <a:endParaRPr lang="en-US">
              <a:ea typeface="Calibri"/>
              <a:cs typeface="Calibri"/>
            </a:endParaRPr>
          </a:p>
          <a:p>
            <a:r>
              <a:rPr lang="en-US">
                <a:ea typeface="Calibri"/>
                <a:cs typeface="Calibri"/>
              </a:rPr>
              <a:t>Unit ordered retail $70,611,526 + online retail $9,218,398</a:t>
            </a:r>
          </a:p>
          <a:p>
            <a:r>
              <a:rPr lang="en-US">
                <a:ea typeface="Calibri"/>
                <a:cs typeface="Calibri"/>
              </a:rPr>
              <a:t>Product cost from Sage - $25,817,692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1D0D1E-A0E3-9C61-EF45-EB246FC4AC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92493D-FC68-7544-A668-CAA28F2814E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7428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F44E13-2159-54B3-1652-ADB0F2924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7769D4-EE6B-122C-68E4-365A7F2D9B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C72676-E880-65C4-E5F8-DBC7EF58AE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47E3A1-E5A1-9439-3A5D-A0DA2D8014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59A94F-3351-4E89-BC43-594ECEBDE38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6818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C6FFF8-E57F-6FC1-FA19-4C108DA413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8F482BD-F3D4-51FE-3543-B5793F8CAA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EEF379-0545-D9D0-662D-AC93F6DD03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963645-3E52-6DF5-90C7-532DED7FA2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59A94F-3351-4E89-BC43-594ECEBDE38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0845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B94F6E-92BC-A989-B2E0-AB5C375B8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928D6A-4687-F666-BCB2-F5F394987E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1C8283-0577-C8D2-BA8F-E63BD48F17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220778-A57F-270F-1625-17C712467C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59A94F-3351-4E89-BC43-594ECEBDE38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4410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AC790-EEBA-F93B-BD97-099E431900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453FEA-6A23-6F80-DA8C-DB691C5502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9615DF-4CD9-9218-0A43-71C5000B98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7C2661-D752-9412-7ABD-DAE4F6D42A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59A94F-3351-4E89-BC43-594ECEBDE38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569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15685-9B89-C5A0-5E96-445A1F7ABF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5E2966-094B-C3BC-E453-FABF3544B8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7ED59D-4905-B891-580C-CB3595171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54BAC-CF22-3149-B5FA-AD09A3FCAEE6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C76848-CF12-2917-7617-87E2A0D80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9DBFF8-3379-FE73-4724-B3F9183CC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2E967-5A49-DC49-ADAA-06202B8482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095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23916-5D39-0660-48C3-679CD4189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252D30-8AE1-6F74-960E-41BDC72E03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0A588A-809D-A481-8CCE-09806693B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54BAC-CF22-3149-B5FA-AD09A3FCAEE6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BC13F0-AFB8-BACE-CAEC-3A35AB3C4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7A6276-9173-613B-03AD-9F61B5C93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2E967-5A49-DC49-ADAA-06202B8482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758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6A7117-F5D3-12D2-98DA-A769CC248B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4E7D28-348D-5E9F-03F4-8F0BDBFBC7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360FD9-0FED-CA09-AB45-B26835A19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54BAC-CF22-3149-B5FA-AD09A3FCAEE6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0141D9-48D2-7E24-B465-FDC9999B3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8DDA88-D4BE-F6E6-6775-7E16E6FFB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2E967-5A49-DC49-ADAA-06202B8482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8088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0670" y="5929931"/>
            <a:ext cx="10985502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603248" y="1287496"/>
            <a:ext cx="10985502" cy="2324101"/>
          </a:xfrm>
          <a:prstGeom prst="rect">
            <a:avLst/>
          </a:prstGeom>
        </p:spPr>
        <p:txBody>
          <a:bodyPr anchor="b"/>
          <a:lstStyle>
            <a:lvl1pPr>
              <a:defRPr sz="5800" spc="-116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0671" y="3611595"/>
            <a:ext cx="10985501" cy="952501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4676834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V So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D0C9DF6-807F-40E6-84C6-BA52193E138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352425" y="1114424"/>
            <a:ext cx="7591425" cy="4279107"/>
          </a:xfrm>
          <a:prstGeom prst="rect">
            <a:avLst/>
          </a:prstGeom>
          <a:solidFill>
            <a:schemeClr val="tx1"/>
          </a:solidFill>
        </p:spPr>
        <p:txBody>
          <a:bodyPr lIns="216000" tIns="216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b="0" i="0" kern="1200" dirty="0">
                <a:solidFill>
                  <a:schemeClr val="accent1"/>
                </a:solidFill>
                <a:latin typeface="Helvetica Neue Moyen" charset="0"/>
                <a:ea typeface="+mn-ea"/>
                <a:cs typeface="Helvetica Neue Moyen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Click </a:t>
            </a:r>
            <a:br>
              <a:rPr lang="fr-FR"/>
            </a:br>
            <a:r>
              <a:rPr lang="fr-FR"/>
              <a:t>to </a:t>
            </a:r>
            <a:r>
              <a:rPr lang="fr-FR" err="1"/>
              <a:t>add</a:t>
            </a:r>
            <a:r>
              <a:rPr lang="fr-FR"/>
              <a:t> </a:t>
            </a:r>
            <a:br>
              <a:rPr lang="fr-FR"/>
            </a:br>
            <a:r>
              <a:rPr lang="fr-FR"/>
              <a:t>a </a:t>
            </a:r>
            <a:r>
              <a:rPr lang="fr-FR" err="1"/>
              <a:t>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6362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F3F42-097A-6D38-5059-1C28EFFCF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41394F-FF21-3F01-11A3-E25D2F00F9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D1982B-C7F8-2B6C-5529-2527E79EE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54BAC-CF22-3149-B5FA-AD09A3FCAEE6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8290B1-74B5-0381-0C07-32CD4F05F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C70C6C-5218-69BF-49C1-8FB60747C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2E967-5A49-DC49-ADAA-06202B8482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797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721B9-68F0-0761-8B37-BCD966C87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D148D4-E0A7-B079-E1DD-8687908413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4BC5A-1F92-F07A-B76D-EF59B96EB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54BAC-CF22-3149-B5FA-AD09A3FCAEE6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AEAB69-15B6-5F89-7A7C-73D4E060A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7A436-E93C-B087-EC05-8C50BF71F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2E967-5A49-DC49-ADAA-06202B8482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990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A3F9B-BE75-233E-F492-8CF33CCA8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3DDB04-F708-CD6A-7152-E3ED7803B3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2FB053-CC45-7C0E-DF38-72B523F170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2B8634-015C-F37D-F3B2-0241E8944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54BAC-CF22-3149-B5FA-AD09A3FCAEE6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114515-686F-E033-6E1D-07F8A136C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C71347-13A9-FF54-B976-978655F6E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2E967-5A49-DC49-ADAA-06202B8482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814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A3A0F-6C44-8436-F6D6-39506ED28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7881A0-8119-0FB9-990E-8DCCFD0219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3622C8-4052-D9C0-5F75-DED7CD9BEA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AC82F1-93B9-B6FF-1BC0-56FA70F6A6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0F605D7-790B-6C7B-49C3-BB3BE90D9C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8BE33C-3830-214E-8A8A-4F76B9145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54BAC-CF22-3149-B5FA-AD09A3FCAEE6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C30629A-F2CC-775F-8A53-B0B62C448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442851-6B1F-8EA1-B28E-D67C36799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2E967-5A49-DC49-ADAA-06202B8482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450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1B382-AF5C-303E-06E6-DC926E6DB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F34752-B7C2-BE05-6C14-518DBBEA4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54BAC-CF22-3149-B5FA-AD09A3FCAEE6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C08B05-7BA7-3F52-A0FD-16D96A9D4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2CF80F-08A1-0933-AF80-66673C788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2E967-5A49-DC49-ADAA-06202B8482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700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D29CB5C-43A6-8BBD-3B65-0F958A055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54BAC-CF22-3149-B5FA-AD09A3FCAEE6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38F3B0-852D-37C5-096D-A0891929F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B0B15D-D654-7CE8-4099-BC6FD0D64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2E967-5A49-DC49-ADAA-06202B8482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75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B68FE-C179-6B12-9E70-AC4070FCC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79EC16-F212-57A1-4490-1289F09BB9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E4F8BC-376B-E671-F192-56BAA7DFAB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5577BE-0EF8-6139-99B2-64CB1E378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54BAC-CF22-3149-B5FA-AD09A3FCAEE6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9463B2-F8EB-DCCD-DFE6-DED3EDEE3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72D219-57F1-9399-5A7D-602A9753B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2E967-5A49-DC49-ADAA-06202B8482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418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2103F-DA5C-145E-7C3D-93413883F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BCDFFB-2749-1DA4-0677-25CE580381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0E29CD-E15A-55AA-A741-8E48A218DC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BB10DD-A686-AE95-8B9D-2E2EEB8AF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54BAC-CF22-3149-B5FA-AD09A3FCAEE6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C4FC6D-F7AA-0B61-F04A-AF2B57A2B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E7B12F-B04D-0BFD-BE1B-87717B333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2E967-5A49-DC49-ADAA-06202B8482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048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4BA2FA-D790-D512-B0F3-DBF72C6E9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86B0C4-B6C3-2164-8472-26DE1BBC81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D3813F-AA7D-B56D-EF6E-7AEB0FD21F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654BAC-CF22-3149-B5FA-AD09A3FCAEE6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BF96C0-88AF-3BBF-E057-3AD8CC2E90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82AD50-5E48-8856-F54E-CC71A3617E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82E967-5A49-DC49-ADAA-06202B8482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851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t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5" Type="http://schemas.openxmlformats.org/officeDocument/2006/relationships/hyperlink" Target="mailto:reed.wiesneski@scouting.org" TargetMode="External"/><Relationship Id="rId4" Type="http://schemas.openxmlformats.org/officeDocument/2006/relationships/image" Target="../media/image3.t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3.t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3.t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3.t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t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reed.wiesneski@scouting.org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FE7BDB-7451-B371-9724-A68293C0FA1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1874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F71E46-F305-1BC3-FE1D-D564C7F3F0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492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219883-DAAD-7766-8638-79D460411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2C2E20-18A4-A0EA-76F3-94BB93ECA3E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9330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AEC896-FC1F-0364-4DB6-FB9304BBB4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 descr="A map with lines and dots&#10;&#10;AI-generated content may be incorrect.">
            <a:extLst>
              <a:ext uri="{FF2B5EF4-FFF2-40B4-BE49-F238E27FC236}">
                <a16:creationId xmlns:a16="http://schemas.microsoft.com/office/drawing/2014/main" id="{780036AD-FCDC-95E1-C5E8-BACEF503876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1" y="0"/>
            <a:ext cx="12191979" cy="6858000"/>
          </a:xfrm>
          <a:prstGeom prst="rect">
            <a:avLst/>
          </a:prstGeom>
        </p:spPr>
      </p:pic>
      <p:pic>
        <p:nvPicPr>
          <p:cNvPr id="9" name="Image" descr="Image">
            <a:extLst>
              <a:ext uri="{FF2B5EF4-FFF2-40B4-BE49-F238E27FC236}">
                <a16:creationId xmlns:a16="http://schemas.microsoft.com/office/drawing/2014/main" id="{54A4C6FC-9030-37F1-DB2E-6B981859D50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56" t="23464" r="-512" b="-2235"/>
          <a:stretch/>
        </p:blipFill>
        <p:spPr>
          <a:xfrm>
            <a:off x="0" y="-9347"/>
            <a:ext cx="12261808" cy="1581066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9BEF1E0D-3D6A-52AB-7698-417B213B707E}"/>
              </a:ext>
            </a:extLst>
          </p:cNvPr>
          <p:cNvSpPr txBox="1">
            <a:spLocks/>
          </p:cNvSpPr>
          <p:nvPr/>
        </p:nvSpPr>
        <p:spPr>
          <a:xfrm>
            <a:off x="400540" y="392773"/>
            <a:ext cx="9144000" cy="7196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7400" dirty="0">
                <a:solidFill>
                  <a:schemeClr val="bg1"/>
                </a:solidFill>
              </a:rPr>
              <a:t>Council Details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0CD1B8-073B-C29D-5DB3-C9424BA0B9E0}"/>
              </a:ext>
            </a:extLst>
          </p:cNvPr>
          <p:cNvSpPr txBox="1"/>
          <p:nvPr/>
        </p:nvSpPr>
        <p:spPr>
          <a:xfrm>
            <a:off x="400540" y="1131436"/>
            <a:ext cx="3723313" cy="5378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  <a:defRPr sz="5500">
                <a:solidFill>
                  <a:srgbClr val="D02D2B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3200" b="1" dirty="0">
                <a:latin typeface="General Sans Semibold"/>
                <a:ea typeface="General Sans Semibold"/>
                <a:cs typeface="General Sans Semibold"/>
                <a:sym typeface="General Sans Semibold"/>
              </a:rPr>
              <a:t>Dates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1600" b="1" dirty="0"/>
              <a:t>Aug 16</a:t>
            </a:r>
            <a:r>
              <a:rPr lang="en-US" sz="1600" b="1" baseline="30000" dirty="0"/>
              <a:t>th </a:t>
            </a:r>
            <a:r>
              <a:rPr lang="en-US" sz="1600" dirty="0"/>
              <a:t>- Initial Order Due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1600" b="1" dirty="0"/>
              <a:t>Aug 29</a:t>
            </a:r>
            <a:r>
              <a:rPr lang="en-US" sz="1600" b="1" baseline="30000" dirty="0"/>
              <a:t>th</a:t>
            </a:r>
            <a:r>
              <a:rPr lang="en-US" sz="1600" b="1" dirty="0"/>
              <a:t> </a:t>
            </a:r>
            <a:r>
              <a:rPr lang="en-US" sz="1600" dirty="0"/>
              <a:t>- Bonus Commission Submission Due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1600" b="1" dirty="0"/>
              <a:t>Week of Aug 31</a:t>
            </a:r>
            <a:r>
              <a:rPr lang="en-US" sz="1600" b="1" baseline="30000" dirty="0"/>
              <a:t>st  </a:t>
            </a:r>
            <a:r>
              <a:rPr lang="en-US" sz="1600" dirty="0"/>
              <a:t>- Initial Order Pick-up</a:t>
            </a:r>
            <a:endParaRPr lang="en-US" sz="1600" b="1" baseline="30000" dirty="0"/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1600" b="1" dirty="0"/>
              <a:t>Sept 13</a:t>
            </a:r>
            <a:r>
              <a:rPr lang="en-US" sz="1600" b="1" baseline="30000" dirty="0"/>
              <a:t>th</a:t>
            </a:r>
            <a:r>
              <a:rPr lang="en-US" sz="1600" b="1" dirty="0"/>
              <a:t> </a:t>
            </a:r>
            <a:r>
              <a:rPr lang="en-US" sz="1600" dirty="0"/>
              <a:t>- Second Order Due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1600" b="1" dirty="0"/>
              <a:t>Sept 25</a:t>
            </a:r>
            <a:r>
              <a:rPr lang="en-US" sz="1600" b="1" baseline="30000" dirty="0"/>
              <a:t>th</a:t>
            </a:r>
            <a:r>
              <a:rPr lang="en-US" sz="1600" b="1" dirty="0"/>
              <a:t> </a:t>
            </a:r>
            <a:r>
              <a:rPr lang="en-US" sz="1600" dirty="0"/>
              <a:t>- Second Order Pick-up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1600" b="1" dirty="0"/>
              <a:t>Sept 27</a:t>
            </a:r>
            <a:r>
              <a:rPr lang="en-US" sz="1600" b="1" baseline="30000" dirty="0"/>
              <a:t>th</a:t>
            </a:r>
            <a:r>
              <a:rPr lang="en-US" sz="1600" b="1" dirty="0"/>
              <a:t> </a:t>
            </a:r>
            <a:r>
              <a:rPr lang="en-US" sz="1600" dirty="0"/>
              <a:t>- Third Order Due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1600" b="1" dirty="0"/>
              <a:t>Oct 9</a:t>
            </a:r>
            <a:r>
              <a:rPr lang="en-US" sz="1600" b="1" baseline="30000" dirty="0"/>
              <a:t>th</a:t>
            </a:r>
            <a:r>
              <a:rPr lang="en-US" sz="1600" b="1" dirty="0"/>
              <a:t> </a:t>
            </a:r>
            <a:r>
              <a:rPr lang="en-US" sz="1600" dirty="0"/>
              <a:t>- Third Order Pick-up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1600" b="1" dirty="0"/>
              <a:t>Oct 31</a:t>
            </a:r>
            <a:r>
              <a:rPr lang="en-US" sz="1600" b="1" baseline="30000" dirty="0"/>
              <a:t>st</a:t>
            </a:r>
            <a:r>
              <a:rPr lang="en-US" sz="1600" b="1" dirty="0"/>
              <a:t> </a:t>
            </a:r>
            <a:r>
              <a:rPr lang="en-US" sz="1600" dirty="0"/>
              <a:t>– Returns*, Final Order, and Payment Due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1600" b="1" dirty="0"/>
              <a:t>Nov 14</a:t>
            </a:r>
            <a:r>
              <a:rPr lang="en-US" sz="1600" b="1" baseline="30000" dirty="0"/>
              <a:t>th</a:t>
            </a:r>
            <a:r>
              <a:rPr lang="en-US" sz="1600" b="1" dirty="0"/>
              <a:t> </a:t>
            </a:r>
            <a:r>
              <a:rPr lang="en-US" sz="1600" dirty="0"/>
              <a:t>- Final Order Pick-up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B5B13A-1601-940F-8048-9AB999C9C6FC}"/>
              </a:ext>
            </a:extLst>
          </p:cNvPr>
          <p:cNvSpPr txBox="1"/>
          <p:nvPr/>
        </p:nvSpPr>
        <p:spPr>
          <a:xfrm>
            <a:off x="8202854" y="1157895"/>
            <a:ext cx="3723313" cy="2054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  <a:defRPr sz="5500">
                <a:solidFill>
                  <a:srgbClr val="D02D2B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3200" b="1" dirty="0">
                <a:latin typeface="General Sans Semibold"/>
                <a:ea typeface="General Sans Semibold"/>
                <a:cs typeface="General Sans Semibold"/>
                <a:sym typeface="General Sans Semibold"/>
              </a:rPr>
              <a:t>Commission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1600" dirty="0"/>
              <a:t>33% - Base (Storefront &amp; Wagon)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1600" dirty="0"/>
              <a:t>+2% - Kick Off Presentation Bonus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1600" dirty="0"/>
              <a:t>35% - Online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C619C3-C519-53A9-1A6B-7E32EFDB92DE}"/>
              </a:ext>
            </a:extLst>
          </p:cNvPr>
          <p:cNvSpPr txBox="1"/>
          <p:nvPr/>
        </p:nvSpPr>
        <p:spPr>
          <a:xfrm>
            <a:off x="8137302" y="3429000"/>
            <a:ext cx="3854416" cy="31626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  <a:defRPr sz="5500">
                <a:solidFill>
                  <a:srgbClr val="D02D2B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3200" b="1" dirty="0">
                <a:latin typeface="General Sans Semibold"/>
                <a:ea typeface="General Sans Semibold"/>
                <a:cs typeface="General Sans Semibold"/>
                <a:sym typeface="General Sans Semibold"/>
              </a:rPr>
              <a:t>Returns*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1600" dirty="0"/>
              <a:t>A Unit may return up to 20% of their Initial Order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1600" dirty="0"/>
              <a:t>Returns must be in FULL and UNOPENED cases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1600" dirty="0"/>
              <a:t>Returns are due to the Council Office, scheduled with Reed on Oct 31</a:t>
            </a:r>
            <a:r>
              <a:rPr lang="en-US" sz="1600" baseline="30000" dirty="0"/>
              <a:t>st</a:t>
            </a:r>
            <a:r>
              <a:rPr lang="en-US" sz="1600" dirty="0"/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0C08565-5B07-3EC2-BA1E-62F7BABB269E}"/>
              </a:ext>
            </a:extLst>
          </p:cNvPr>
          <p:cNvSpPr txBox="1"/>
          <p:nvPr/>
        </p:nvSpPr>
        <p:spPr>
          <a:xfrm>
            <a:off x="4468856" y="1146537"/>
            <a:ext cx="3242649" cy="31626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  <a:defRPr sz="5500">
                <a:solidFill>
                  <a:srgbClr val="D02D2B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3200" b="1" dirty="0">
                <a:latin typeface="General Sans Semibold"/>
                <a:ea typeface="General Sans Semibold"/>
                <a:cs typeface="General Sans Semibold"/>
                <a:sym typeface="General Sans Semibold"/>
              </a:rPr>
              <a:t>Re-Orders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1600" dirty="0"/>
              <a:t>2 additional “Formal” re-order placed through TE 9/13 and 9/27 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1600" dirty="0"/>
              <a:t>You will be able to re-order full cases weekly from a limited Council Inventory</a:t>
            </a:r>
          </a:p>
        </p:txBody>
      </p:sp>
    </p:spTree>
    <p:extLst>
      <p:ext uri="{BB962C8B-B14F-4D97-AF65-F5344CB8AC3E}">
        <p14:creationId xmlns:p14="http://schemas.microsoft.com/office/powerpoint/2010/main" val="2526716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 descr="A map with lines and dots&#10;&#10;AI-generated content may be incorrect.">
            <a:extLst>
              <a:ext uri="{FF2B5EF4-FFF2-40B4-BE49-F238E27FC236}">
                <a16:creationId xmlns:a16="http://schemas.microsoft.com/office/drawing/2014/main" id="{7768F755-BF0A-A2C3-893B-AF990C3CC37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1" y="0"/>
            <a:ext cx="12191979" cy="6858000"/>
          </a:xfrm>
          <a:prstGeom prst="rect">
            <a:avLst/>
          </a:prstGeom>
        </p:spPr>
      </p:pic>
      <p:pic>
        <p:nvPicPr>
          <p:cNvPr id="6" name="Image" descr="Image">
            <a:extLst>
              <a:ext uri="{FF2B5EF4-FFF2-40B4-BE49-F238E27FC236}">
                <a16:creationId xmlns:a16="http://schemas.microsoft.com/office/drawing/2014/main" id="{9F2A9916-862D-2A5C-4C9D-9CBE560B3C6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6" t="23464" r="-512" b="-2235"/>
          <a:stretch/>
        </p:blipFill>
        <p:spPr>
          <a:xfrm>
            <a:off x="0" y="0"/>
            <a:ext cx="12261808" cy="1581066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B6F382-05AB-FF1E-423B-D9C7D0536DE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425" t="36906" r="49998" b="16473"/>
          <a:stretch>
            <a:fillRect/>
          </a:stretch>
        </p:blipFill>
        <p:spPr bwMode="auto">
          <a:xfrm>
            <a:off x="1729161" y="1571719"/>
            <a:ext cx="8733678" cy="49015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8E610A39-03B6-6318-2B7C-BB0213884DCE}"/>
              </a:ext>
            </a:extLst>
          </p:cNvPr>
          <p:cNvSpPr txBox="1">
            <a:spLocks/>
          </p:cNvSpPr>
          <p:nvPr/>
        </p:nvSpPr>
        <p:spPr>
          <a:xfrm>
            <a:off x="400539" y="91441"/>
            <a:ext cx="11029461" cy="9326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7400" dirty="0">
                <a:solidFill>
                  <a:schemeClr val="bg1"/>
                </a:solidFill>
              </a:rPr>
              <a:t>2026 Product Line Up</a:t>
            </a:r>
          </a:p>
        </p:txBody>
      </p:sp>
    </p:spTree>
    <p:extLst>
      <p:ext uri="{BB962C8B-B14F-4D97-AF65-F5344CB8AC3E}">
        <p14:creationId xmlns:p14="http://schemas.microsoft.com/office/powerpoint/2010/main" val="2024420322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216194-C2E1-B280-B787-1728E2596A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 descr="A map with lines and dots&#10;&#10;AI-generated content may be incorrect.">
            <a:extLst>
              <a:ext uri="{FF2B5EF4-FFF2-40B4-BE49-F238E27FC236}">
                <a16:creationId xmlns:a16="http://schemas.microsoft.com/office/drawing/2014/main" id="{F0A8EA74-D3CE-FC69-1B01-12044C34D2C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1" y="0"/>
            <a:ext cx="12191979" cy="6858000"/>
          </a:xfrm>
          <a:prstGeom prst="rect">
            <a:avLst/>
          </a:prstGeom>
        </p:spPr>
      </p:pic>
      <p:pic>
        <p:nvPicPr>
          <p:cNvPr id="8" name="Image" descr="Image">
            <a:extLst>
              <a:ext uri="{FF2B5EF4-FFF2-40B4-BE49-F238E27FC236}">
                <a16:creationId xmlns:a16="http://schemas.microsoft.com/office/drawing/2014/main" id="{42288651-A8E2-5151-AF15-3ADA3F5476A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56" t="23464" r="-512" b="-2235"/>
          <a:stretch/>
        </p:blipFill>
        <p:spPr>
          <a:xfrm>
            <a:off x="0" y="-9347"/>
            <a:ext cx="12261808" cy="1581066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0989D1F-39D0-AA68-3761-A9409D012B87}"/>
              </a:ext>
            </a:extLst>
          </p:cNvPr>
          <p:cNvSpPr/>
          <p:nvPr/>
        </p:nvSpPr>
        <p:spPr>
          <a:xfrm>
            <a:off x="6325030" y="1746503"/>
            <a:ext cx="4955433" cy="4876927"/>
          </a:xfrm>
          <a:prstGeom prst="rect">
            <a:avLst/>
          </a:prstGeom>
          <a:solidFill>
            <a:srgbClr val="E3ECF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55D23B-1429-31E4-0914-31340FEA178B}"/>
              </a:ext>
            </a:extLst>
          </p:cNvPr>
          <p:cNvSpPr txBox="1"/>
          <p:nvPr/>
        </p:nvSpPr>
        <p:spPr>
          <a:xfrm>
            <a:off x="533362" y="274663"/>
            <a:ext cx="8564918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 NEW UNIT Promo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7E39609-2EA9-DF75-11C4-FF1251C2274D}"/>
              </a:ext>
            </a:extLst>
          </p:cNvPr>
          <p:cNvSpPr>
            <a:spLocks noGrp="1"/>
          </p:cNvSpPr>
          <p:nvPr/>
        </p:nvSpPr>
        <p:spPr>
          <a:xfrm>
            <a:off x="510711" y="1623174"/>
            <a:ext cx="6932505" cy="373757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 spc="200" baseline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800" dirty="0">
                <a:solidFill>
                  <a:schemeClr val="tx1"/>
                </a:solidFill>
                <a:cs typeface="Segoe UI Light"/>
              </a:rPr>
              <a:t>100% commission on a case of White Cheddar and Sea for Units that did not sell in 2025</a:t>
            </a:r>
            <a:r>
              <a:rPr lang="en-US" sz="1800" dirty="0">
                <a:solidFill>
                  <a:schemeClr val="tx1"/>
                </a:solidFill>
                <a:ea typeface="Calibri"/>
                <a:cs typeface="Segoe UI Light"/>
              </a:rPr>
              <a:t> ($480 retail)</a:t>
            </a:r>
          </a:p>
          <a:p>
            <a:pPr marL="1028700" lvl="1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800" dirty="0">
                <a:cs typeface="Segoe UI Light"/>
              </a:rPr>
              <a:t>TE will issue the credit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800" b="1" dirty="0">
                <a:solidFill>
                  <a:schemeClr val="tx1"/>
                </a:solidFill>
              </a:rPr>
              <a:t>Requirements</a:t>
            </a:r>
            <a:r>
              <a:rPr lang="en-US" sz="1800" dirty="0">
                <a:solidFill>
                  <a:schemeClr val="tx1"/>
                </a:solidFill>
              </a:rPr>
              <a:t>: (1) Minimum two 2-hour storefront shifts (4 hours total), (2) two cases must be sold by 10/31, and (3) record all sales in the Trail's End in App®</a:t>
            </a:r>
            <a:endParaRPr lang="en-US" sz="1800" dirty="0">
              <a:solidFill>
                <a:srgbClr val="071D37"/>
              </a:solidFill>
              <a:cs typeface="Segoe UI Light"/>
            </a:endParaRP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800" dirty="0">
                <a:solidFill>
                  <a:srgbClr val="071D37"/>
                </a:solidFill>
                <a:ea typeface="Calibri"/>
                <a:cs typeface="Segoe UI Light"/>
              </a:rPr>
              <a:t>For more info, call or email Reed Wiesneski</a:t>
            </a:r>
            <a:endParaRPr lang="en-US" sz="1800" dirty="0">
              <a:solidFill>
                <a:srgbClr val="50164A"/>
              </a:solidFill>
              <a:ea typeface="Calibri"/>
              <a:cs typeface="Segoe UI Light"/>
            </a:endParaRPr>
          </a:p>
          <a:p>
            <a:pPr marL="1028700" lvl="1">
              <a:lnSpc>
                <a:spcPct val="150000"/>
              </a:lnSpc>
              <a:buFont typeface="Courier New" pitchFamily="2" charset="2"/>
              <a:buChar char="o"/>
            </a:pPr>
            <a:r>
              <a:rPr lang="en-US" sz="1800" spc="200" dirty="0">
                <a:solidFill>
                  <a:srgbClr val="071D37"/>
                </a:solidFill>
                <a:ea typeface="Calibri"/>
                <a:cs typeface="Segoe UI Light"/>
              </a:rPr>
              <a:t>Phone: (503) 225-5708</a:t>
            </a:r>
            <a:endParaRPr lang="en-US" sz="1800" spc="200" dirty="0">
              <a:solidFill>
                <a:srgbClr val="50164A"/>
              </a:solidFill>
              <a:ea typeface="Calibri"/>
              <a:cs typeface="Segoe UI Light"/>
            </a:endParaRPr>
          </a:p>
          <a:p>
            <a:pPr marL="1028700" lvl="1">
              <a:lnSpc>
                <a:spcPct val="150000"/>
              </a:lnSpc>
              <a:buFont typeface="Courier New" pitchFamily="2" charset="2"/>
              <a:buChar char="o"/>
            </a:pPr>
            <a:r>
              <a:rPr lang="en-US" sz="1800" spc="200" dirty="0">
                <a:solidFill>
                  <a:srgbClr val="071D37"/>
                </a:solidFill>
                <a:ea typeface="Calibri"/>
                <a:cs typeface="Segoe UI Light"/>
              </a:rPr>
              <a:t>Email: </a:t>
            </a:r>
            <a:r>
              <a:rPr lang="pl-PL" sz="1800" spc="200" dirty="0">
                <a:solidFill>
                  <a:srgbClr val="071D37"/>
                </a:solidFill>
                <a:ea typeface="Calibri"/>
                <a:cs typeface="Segoe UI Light"/>
                <a:hlinkClick r:id="rId5"/>
              </a:rPr>
              <a:t>reed.wiesneski@scouting.org</a:t>
            </a:r>
            <a:r>
              <a:rPr lang="en-US" sz="1800" spc="200" dirty="0">
                <a:solidFill>
                  <a:srgbClr val="071D37"/>
                </a:solidFill>
                <a:ea typeface="Calibri"/>
                <a:cs typeface="Segoe UI Light"/>
              </a:rPr>
              <a:t> </a:t>
            </a:r>
            <a:endParaRPr lang="en-US" sz="1800" spc="200" dirty="0">
              <a:solidFill>
                <a:srgbClr val="50164A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A217100-F1D2-91A9-85E7-1211530F9411}"/>
              </a:ext>
            </a:extLst>
          </p:cNvPr>
          <p:cNvSpPr/>
          <p:nvPr/>
        </p:nvSpPr>
        <p:spPr>
          <a:xfrm>
            <a:off x="7894462" y="1511933"/>
            <a:ext cx="3701510" cy="3596587"/>
          </a:xfrm>
          <a:prstGeom prst="rect">
            <a:avLst/>
          </a:prstGeom>
          <a:solidFill>
            <a:srgbClr val="E3ECF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AAF824C-9029-418D-8424-019789F76C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9617369">
            <a:off x="7871711" y="1785012"/>
            <a:ext cx="3554770" cy="355477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F9E1574-D835-6B77-9422-9C16B8D5F8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58150">
            <a:off x="10044387" y="1682236"/>
            <a:ext cx="1565154" cy="221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2644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3C371E-9BCD-5A00-D418-9A50614BE8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3" descr="A map with lines and dots&#10;&#10;AI-generated content may be incorrect.">
            <a:extLst>
              <a:ext uri="{FF2B5EF4-FFF2-40B4-BE49-F238E27FC236}">
                <a16:creationId xmlns:a16="http://schemas.microsoft.com/office/drawing/2014/main" id="{0F9C4F87-A119-EA29-DAB1-095B1DD474B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1" y="0"/>
            <a:ext cx="12191979" cy="6858000"/>
          </a:xfrm>
          <a:prstGeom prst="rect">
            <a:avLst/>
          </a:prstGeom>
        </p:spPr>
      </p:pic>
      <p:pic>
        <p:nvPicPr>
          <p:cNvPr id="11" name="Image" descr="Image">
            <a:extLst>
              <a:ext uri="{FF2B5EF4-FFF2-40B4-BE49-F238E27FC236}">
                <a16:creationId xmlns:a16="http://schemas.microsoft.com/office/drawing/2014/main" id="{AAA2DE9D-406D-DE88-DF83-D80CA5BCF59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56" t="23464" r="-512" b="-2235"/>
          <a:stretch/>
        </p:blipFill>
        <p:spPr>
          <a:xfrm>
            <a:off x="0" y="-9347"/>
            <a:ext cx="12261808" cy="1581066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34D19F5-7242-3080-CEB2-C2CA342687CE}"/>
              </a:ext>
            </a:extLst>
          </p:cNvPr>
          <p:cNvSpPr txBox="1">
            <a:spLocks/>
          </p:cNvSpPr>
          <p:nvPr/>
        </p:nvSpPr>
        <p:spPr>
          <a:xfrm>
            <a:off x="400539" y="484213"/>
            <a:ext cx="10047159" cy="7196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7400" dirty="0">
                <a:solidFill>
                  <a:schemeClr val="bg1"/>
                </a:solidFill>
              </a:rPr>
              <a:t>Unit Growth Incentives!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E77DB5-DCD7-8FBE-FA45-DA005E6C829C}"/>
              </a:ext>
            </a:extLst>
          </p:cNvPr>
          <p:cNvSpPr txBox="1"/>
          <p:nvPr/>
        </p:nvSpPr>
        <p:spPr>
          <a:xfrm>
            <a:off x="1426766" y="1688034"/>
            <a:ext cx="933846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ANY UNIT THAT PARTICIPATED IN THE 2025 POPCORN </a:t>
            </a:r>
          </a:p>
          <a:p>
            <a:pPr algn="ctr"/>
            <a:r>
              <a:rPr lang="en-US" sz="2800" dirty="0"/>
              <a:t>SALE ARE ELIGABLE TO RECIEVE THE INCENTIVES BELOW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206A240-AFEA-56C7-69F7-DB775575B8B0}"/>
              </a:ext>
            </a:extLst>
          </p:cNvPr>
          <p:cNvSpPr/>
          <p:nvPr/>
        </p:nvSpPr>
        <p:spPr>
          <a:xfrm>
            <a:off x="1566250" y="3429000"/>
            <a:ext cx="9198983" cy="2392378"/>
          </a:xfrm>
          <a:prstGeom prst="rect">
            <a:avLst/>
          </a:prstGeom>
          <a:solidFill>
            <a:schemeClr val="bg1"/>
          </a:solidFill>
          <a:ln>
            <a:solidFill>
              <a:srgbClr val="E41C3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C4F95A-449F-DCEF-B153-230B0ADCFEB5}"/>
              </a:ext>
            </a:extLst>
          </p:cNvPr>
          <p:cNvSpPr txBox="1"/>
          <p:nvPr/>
        </p:nvSpPr>
        <p:spPr>
          <a:xfrm>
            <a:off x="1674890" y="3644395"/>
            <a:ext cx="95242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Increase by $2,500 over 2025 Sale - $200 CPC Scout Shop Credit</a:t>
            </a:r>
          </a:p>
          <a:p>
            <a:endParaRPr lang="en-US" sz="2400" dirty="0"/>
          </a:p>
          <a:p>
            <a:r>
              <a:rPr lang="en-US" sz="2400" dirty="0"/>
              <a:t>Increase by $5,000 over 2025 Sales - $400 CPC Scout Shop Credit</a:t>
            </a:r>
          </a:p>
          <a:p>
            <a:endParaRPr lang="en-US" sz="2400" dirty="0"/>
          </a:p>
          <a:p>
            <a:r>
              <a:rPr lang="en-US" sz="2400" dirty="0"/>
              <a:t>Increase by $7,500 over 2025 Sales - $600 CPC Scout Shop Credit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10F245C-71C1-CF0E-EB93-C98CA6FA34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7743" y="1555914"/>
            <a:ext cx="1899430" cy="1956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3582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DF46B-431A-A9C4-BF14-3BC3E5B19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 descr="A map with lines and dots&#10;&#10;AI-generated content may be incorrect.">
            <a:extLst>
              <a:ext uri="{FF2B5EF4-FFF2-40B4-BE49-F238E27FC236}">
                <a16:creationId xmlns:a16="http://schemas.microsoft.com/office/drawing/2014/main" id="{9AA897FE-6985-34E7-B4D9-081D73B502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1" y="0"/>
            <a:ext cx="12191979" cy="6858000"/>
          </a:xfrm>
          <a:prstGeom prst="rect">
            <a:avLst/>
          </a:prstGeom>
        </p:spPr>
      </p:pic>
      <p:pic>
        <p:nvPicPr>
          <p:cNvPr id="4" name="Image" descr="Image">
            <a:extLst>
              <a:ext uri="{FF2B5EF4-FFF2-40B4-BE49-F238E27FC236}">
                <a16:creationId xmlns:a16="http://schemas.microsoft.com/office/drawing/2014/main" id="{5639BEBF-99EE-A554-80C2-FDC96211AF6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56" t="23464" r="-512" b="-2235"/>
          <a:stretch/>
        </p:blipFill>
        <p:spPr>
          <a:xfrm>
            <a:off x="0" y="-9347"/>
            <a:ext cx="12261808" cy="1581066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DA0F4A1D-D21F-F39C-B012-1813765317B8}"/>
              </a:ext>
            </a:extLst>
          </p:cNvPr>
          <p:cNvSpPr txBox="1">
            <a:spLocks/>
          </p:cNvSpPr>
          <p:nvPr/>
        </p:nvSpPr>
        <p:spPr>
          <a:xfrm>
            <a:off x="400540" y="392773"/>
            <a:ext cx="9144000" cy="7196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7400" dirty="0">
                <a:solidFill>
                  <a:schemeClr val="bg1"/>
                </a:solidFill>
              </a:rPr>
              <a:t>CPC Scout Prizes!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A4B4D6-6352-4A8A-FA7F-FC1266FBCC16}"/>
              </a:ext>
            </a:extLst>
          </p:cNvPr>
          <p:cNvSpPr txBox="1"/>
          <p:nvPr/>
        </p:nvSpPr>
        <p:spPr>
          <a:xfrm>
            <a:off x="400540" y="1465213"/>
            <a:ext cx="11595302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2438338" rtl="0" eaLnBrk="1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Open Sans" panose="020B0606030504020204" pitchFamily="34" charset="0"/>
                <a:sym typeface="Helvetica Neue"/>
              </a:rPr>
              <a:t>Top 50 Club</a:t>
            </a:r>
            <a:endParaRPr kumimoji="0" lang="en-US" sz="2400" b="0" i="0" u="sng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Open Sans" panose="020B0606030504020204" pitchFamily="34" charset="0"/>
              <a:sym typeface="Helvetica Neue"/>
            </a:endParaRPr>
          </a:p>
          <a:p>
            <a:pPr marL="0" marR="0" lvl="0" indent="0" algn="l" defTabSz="2438338" rtl="0" eaLnBrk="1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Open Sans" panose="020B0606030504020204" pitchFamily="34" charset="0"/>
                <a:sym typeface="Helvetica Neue"/>
              </a:rPr>
              <a:t>The top 50 Scouts who sell $2,500 or more will receive an invitation for themselves and one (1) parent or guardian to an exclusive Top Sellers Party</a:t>
            </a:r>
          </a:p>
          <a:p>
            <a:pPr marL="0" marR="0" lvl="0" indent="0" algn="l" defTabSz="2438338" rtl="0" eaLnBrk="1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Open Sans" panose="020B0606030504020204" pitchFamily="34" charset="0"/>
              <a:sym typeface="Helvetica Neue"/>
            </a:endParaRPr>
          </a:p>
          <a:p>
            <a:pPr marL="0" marR="0" lvl="0" indent="0" algn="l" defTabSz="2438338" rtl="0" eaLnBrk="1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Open Sans" panose="020B0606030504020204" pitchFamily="34" charset="0"/>
                <a:sym typeface="Helvetica Neue"/>
              </a:rPr>
              <a:t>Adventure Club</a:t>
            </a:r>
            <a:endParaRPr kumimoji="0" lang="en-US" sz="2400" b="0" i="0" u="sng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Open Sans" panose="020B0606030504020204" pitchFamily="34" charset="0"/>
              <a:sym typeface="Helvetica Neue"/>
            </a:endParaRPr>
          </a:p>
          <a:p>
            <a:pPr marL="0" marR="0" lvl="0" indent="0" algn="l" defTabSz="2438338" rtl="0" eaLnBrk="1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Open Sans" panose="020B0606030504020204" pitchFamily="34" charset="0"/>
                <a:sym typeface="Helvetica Neue"/>
              </a:rPr>
              <a:t>All Scouts who sell $1,500 or more will receive a CPC First aid Kit and 2025 Popcorn Yeti Water Bottle!</a:t>
            </a:r>
          </a:p>
          <a:p>
            <a:pPr marL="0" marR="0" lvl="0" indent="0" algn="l" defTabSz="2438338" rtl="0" eaLnBrk="1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Open Sans" panose="020B0606030504020204" pitchFamily="34" charset="0"/>
              <a:sym typeface="Helvetica Neue"/>
            </a:endParaRPr>
          </a:p>
          <a:p>
            <a:pPr marL="0" marR="0" lvl="0" indent="0" algn="l" defTabSz="2438338" rtl="0" eaLnBrk="1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Open Sans" panose="020B0606030504020204" pitchFamily="34" charset="0"/>
                <a:sym typeface="Helvetica Neue"/>
              </a:rPr>
              <a:t>Grit Club</a:t>
            </a:r>
            <a:endParaRPr kumimoji="0" lang="en-US" sz="2400" b="0" i="0" u="sng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Open Sans" panose="020B0606030504020204" pitchFamily="34" charset="0"/>
              <a:sym typeface="Helvetica Neue"/>
            </a:endParaRPr>
          </a:p>
          <a:p>
            <a:pPr marL="0" marR="0" lvl="0" indent="0" algn="l" defTabSz="2438338" rtl="0" eaLnBrk="1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Open Sans" panose="020B0606030504020204" pitchFamily="34" charset="0"/>
                <a:sym typeface="Helvetica Neue"/>
              </a:rPr>
              <a:t>All Scouts who sell $750 or more will receive a </a:t>
            </a:r>
            <a:r>
              <a:rPr kumimoji="0" lang="en-US" sz="2400" b="0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Open Sans" panose="020B0606030504020204" pitchFamily="34" charset="0"/>
                <a:sym typeface="Helvetica Neue"/>
              </a:rPr>
              <a:t>limited-edition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Open Sans" panose="020B0606030504020204" pitchFamily="34" charset="0"/>
                <a:sym typeface="Helvetica Neue"/>
              </a:rPr>
              <a:t> Snack Attack patch!</a:t>
            </a:r>
          </a:p>
          <a:p>
            <a:pPr marL="0" marR="0" lvl="0" indent="0" algn="l" defTabSz="2438338" rtl="0" eaLnBrk="1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Open Sans" panose="020B0606030504020204" pitchFamily="34" charset="0"/>
              <a:sym typeface="Helvetica Neue"/>
            </a:endParaRPr>
          </a:p>
          <a:p>
            <a:pPr marL="0" marR="0" lvl="0" indent="0" algn="l" defTabSz="2438338" rtl="0" eaLnBrk="1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Open Sans" panose="020B0606030504020204" pitchFamily="34" charset="0"/>
                <a:sym typeface="Helvetica Neue"/>
              </a:rPr>
              <a:t>$1 Club</a:t>
            </a:r>
            <a:endParaRPr kumimoji="0" lang="en-US" sz="2400" b="0" i="0" u="sng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Open Sans" panose="020B0606030504020204" pitchFamily="34" charset="0"/>
              <a:sym typeface="Helvetica Neue"/>
            </a:endParaRPr>
          </a:p>
          <a:p>
            <a:pPr marL="0" marR="0" lvl="0" indent="0" algn="l" defTabSz="2438338" rtl="0" eaLnBrk="1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Open Sans" panose="020B0606030504020204" pitchFamily="34" charset="0"/>
                <a:sym typeface="Helvetica Neue"/>
              </a:rPr>
              <a:t>Sell 1 item and get a Snack Attack Patch!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462B4B9-F2F8-BCE9-319D-CDE4E72E96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5031" y="5327780"/>
            <a:ext cx="1063844" cy="138391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E1AE8CF-8B6D-5DF6-D7C5-7118825F2C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85810" y="5241264"/>
            <a:ext cx="1063844" cy="1470428"/>
          </a:xfrm>
          <a:prstGeom prst="rect">
            <a:avLst/>
          </a:prstGeom>
        </p:spPr>
      </p:pic>
      <p:pic>
        <p:nvPicPr>
          <p:cNvPr id="14" name="Picture 13" descr="A red and blue first aid kit&#10;&#10;AI-generated content may be incorrect.">
            <a:extLst>
              <a:ext uri="{FF2B5EF4-FFF2-40B4-BE49-F238E27FC236}">
                <a16:creationId xmlns:a16="http://schemas.microsoft.com/office/drawing/2014/main" id="{91C22A67-BC7D-9A05-BB48-CABA679BD48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0195" y="5234470"/>
            <a:ext cx="1295446" cy="162352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2770350-313E-9FCA-4CA4-33EAE52F3BA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63897" y="5281026"/>
            <a:ext cx="451287" cy="146216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A841D44-A7CC-C26A-FD50-DEFD6E9EDD3D}"/>
              </a:ext>
            </a:extLst>
          </p:cNvPr>
          <p:cNvSpPr txBox="1"/>
          <p:nvPr/>
        </p:nvSpPr>
        <p:spPr>
          <a:xfrm>
            <a:off x="6096000" y="6558529"/>
            <a:ext cx="1263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Examples*</a:t>
            </a:r>
          </a:p>
        </p:txBody>
      </p:sp>
    </p:spTree>
    <p:extLst>
      <p:ext uri="{BB962C8B-B14F-4D97-AF65-F5344CB8AC3E}">
        <p14:creationId xmlns:p14="http://schemas.microsoft.com/office/powerpoint/2010/main" val="14256662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8EB9D-AFA6-45D2-0E6D-93A2295E6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map with lines and dots&#10;&#10;AI-generated content may be incorrect.">
            <a:extLst>
              <a:ext uri="{FF2B5EF4-FFF2-40B4-BE49-F238E27FC236}">
                <a16:creationId xmlns:a16="http://schemas.microsoft.com/office/drawing/2014/main" id="{C1CB6A96-9423-6005-00E8-88967D235E3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1" y="0"/>
            <a:ext cx="12191979" cy="6858000"/>
          </a:xfrm>
          <a:prstGeom prst="rect">
            <a:avLst/>
          </a:prstGeom>
        </p:spPr>
      </p:pic>
      <p:pic>
        <p:nvPicPr>
          <p:cNvPr id="7" name="Image" descr="Image">
            <a:extLst>
              <a:ext uri="{FF2B5EF4-FFF2-40B4-BE49-F238E27FC236}">
                <a16:creationId xmlns:a16="http://schemas.microsoft.com/office/drawing/2014/main" id="{D0B5D446-4194-BFCA-FD7D-D195208743F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56" t="23464" r="-512" b="-2235"/>
          <a:stretch/>
        </p:blipFill>
        <p:spPr>
          <a:xfrm>
            <a:off x="0" y="-9347"/>
            <a:ext cx="12261808" cy="1581066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FFAD4E6-3B96-DC0A-9772-9AB6DFBE45D1}"/>
              </a:ext>
            </a:extLst>
          </p:cNvPr>
          <p:cNvSpPr txBox="1">
            <a:spLocks/>
          </p:cNvSpPr>
          <p:nvPr/>
        </p:nvSpPr>
        <p:spPr>
          <a:xfrm>
            <a:off x="400540" y="392773"/>
            <a:ext cx="9144000" cy="7196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7400" dirty="0">
                <a:solidFill>
                  <a:schemeClr val="bg1"/>
                </a:solidFill>
              </a:rPr>
              <a:t>Heros and Helps CSP!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E08C686-F615-58A6-76CC-D456C559A8CF}"/>
              </a:ext>
            </a:extLst>
          </p:cNvPr>
          <p:cNvSpPr txBox="1"/>
          <p:nvPr/>
        </p:nvSpPr>
        <p:spPr>
          <a:xfrm>
            <a:off x="30178" y="1628894"/>
            <a:ext cx="621973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u="sng" dirty="0"/>
              <a:t>SCOUTS</a:t>
            </a:r>
          </a:p>
          <a:p>
            <a:pPr algn="ctr"/>
            <a:r>
              <a:rPr lang="en-US" sz="2400" dirty="0"/>
              <a:t>Any Scout that sells at least $250 in</a:t>
            </a:r>
          </a:p>
          <a:p>
            <a:pPr algn="ctr"/>
            <a:r>
              <a:rPr lang="en-US" sz="2400" dirty="0"/>
              <a:t>Heroes &amp; Helpers Donations will</a:t>
            </a:r>
          </a:p>
          <a:p>
            <a:pPr algn="ctr"/>
            <a:r>
              <a:rPr lang="en-US" sz="2400" dirty="0"/>
              <a:t>receive an exclusive Council Shoulder Patch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ED01E86-6FDF-2EDF-11AC-35C572720199}"/>
              </a:ext>
            </a:extLst>
          </p:cNvPr>
          <p:cNvSpPr txBox="1"/>
          <p:nvPr/>
        </p:nvSpPr>
        <p:spPr>
          <a:xfrm>
            <a:off x="6668711" y="1657899"/>
            <a:ext cx="520443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u="sng" dirty="0"/>
              <a:t>LEADERS</a:t>
            </a:r>
          </a:p>
          <a:p>
            <a:pPr algn="ctr"/>
            <a:r>
              <a:rPr lang="en-US" sz="2400" dirty="0"/>
              <a:t>For every 5 Scouts who collect a</a:t>
            </a:r>
          </a:p>
          <a:p>
            <a:pPr algn="ctr"/>
            <a:r>
              <a:rPr lang="en-US" sz="2400" dirty="0"/>
              <a:t>minimum of $250 in Heroes &amp; Helpers</a:t>
            </a:r>
          </a:p>
          <a:p>
            <a:pPr algn="ctr"/>
            <a:r>
              <a:rPr lang="en-US" sz="2400" dirty="0"/>
              <a:t>Donations, a leader will also earn 1</a:t>
            </a:r>
          </a:p>
          <a:p>
            <a:pPr algn="ctr"/>
            <a:r>
              <a:rPr lang="en-US" sz="2400" dirty="0"/>
              <a:t>exclusive Council Shoulder Patch</a:t>
            </a:r>
          </a:p>
        </p:txBody>
      </p:sp>
      <p:pic>
        <p:nvPicPr>
          <p:cNvPr id="21" name="Picture 20" descr="A cartoon bear holding a bucket of popcorn and giving a thumbs up&#10;&#10;AI-generated content may be incorrect.">
            <a:extLst>
              <a:ext uri="{FF2B5EF4-FFF2-40B4-BE49-F238E27FC236}">
                <a16:creationId xmlns:a16="http://schemas.microsoft.com/office/drawing/2014/main" id="{40B51FF5-8F55-307E-FDA5-9A88C384D7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0026" y="3715067"/>
            <a:ext cx="6551899" cy="288283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E892BD6-58F3-A6F8-7A77-335681D1853F}"/>
              </a:ext>
            </a:extLst>
          </p:cNvPr>
          <p:cNvSpPr txBox="1"/>
          <p:nvPr/>
        </p:nvSpPr>
        <p:spPr>
          <a:xfrm>
            <a:off x="3611880" y="6562258"/>
            <a:ext cx="1216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*Example</a:t>
            </a:r>
          </a:p>
        </p:txBody>
      </p:sp>
    </p:spTree>
    <p:extLst>
      <p:ext uri="{BB962C8B-B14F-4D97-AF65-F5344CB8AC3E}">
        <p14:creationId xmlns:p14="http://schemas.microsoft.com/office/powerpoint/2010/main" val="13518068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127E97-8C24-44AE-3D64-097F72404B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 descr="A map with lines and dots&#10;&#10;AI-generated content may be incorrect.">
            <a:extLst>
              <a:ext uri="{FF2B5EF4-FFF2-40B4-BE49-F238E27FC236}">
                <a16:creationId xmlns:a16="http://schemas.microsoft.com/office/drawing/2014/main" id="{82667480-136A-1B20-411F-E01E21A777C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1" y="0"/>
            <a:ext cx="12191979" cy="6858000"/>
          </a:xfrm>
          <a:prstGeom prst="rect">
            <a:avLst/>
          </a:prstGeom>
        </p:spPr>
      </p:pic>
      <p:pic>
        <p:nvPicPr>
          <p:cNvPr id="8" name="Image" descr="Image">
            <a:extLst>
              <a:ext uri="{FF2B5EF4-FFF2-40B4-BE49-F238E27FC236}">
                <a16:creationId xmlns:a16="http://schemas.microsoft.com/office/drawing/2014/main" id="{74282B42-7DC3-4AB0-D469-D2F1F19B87E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56" t="23464" r="-512" b="-2235"/>
          <a:stretch/>
        </p:blipFill>
        <p:spPr>
          <a:xfrm>
            <a:off x="0" y="-9347"/>
            <a:ext cx="12261808" cy="1581066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019956A0-C2F8-EF12-1DA6-2A0A86C7B5BA}"/>
              </a:ext>
            </a:extLst>
          </p:cNvPr>
          <p:cNvSpPr txBox="1">
            <a:spLocks/>
          </p:cNvSpPr>
          <p:nvPr/>
        </p:nvSpPr>
        <p:spPr>
          <a:xfrm>
            <a:off x="400540" y="332200"/>
            <a:ext cx="9144000" cy="7196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6400" dirty="0">
                <a:solidFill>
                  <a:schemeClr val="bg1"/>
                </a:solidFill>
              </a:rPr>
              <a:t>Next Steps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5CA8B6F-7767-1CC6-D473-FEF525DF3735}"/>
              </a:ext>
            </a:extLst>
          </p:cNvPr>
          <p:cNvSpPr txBox="1"/>
          <p:nvPr/>
        </p:nvSpPr>
        <p:spPr>
          <a:xfrm>
            <a:off x="400540" y="2234405"/>
            <a:ext cx="11121107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b="1" dirty="0">
                <a:latin typeface="Aptos (Body)"/>
              </a:rPr>
              <a:t>Place First Order 8/16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b="1" dirty="0">
                <a:latin typeface="Aptos (Body)"/>
              </a:rPr>
              <a:t>Hold Unit Kick Off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4000" dirty="0">
                <a:latin typeface="Aptos (Body)"/>
              </a:rPr>
              <a:t>Get Scouts excited, informed and PREPARED!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b="1" dirty="0">
                <a:latin typeface="Aptos (Body)"/>
              </a:rPr>
              <a:t>Submit Bonus Commission Form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b="1" dirty="0">
                <a:latin typeface="Aptos (Body)"/>
              </a:rPr>
              <a:t>First Order Pick up Week of 8/31</a:t>
            </a:r>
          </a:p>
        </p:txBody>
      </p:sp>
    </p:spTree>
    <p:extLst>
      <p:ext uri="{BB962C8B-B14F-4D97-AF65-F5344CB8AC3E}">
        <p14:creationId xmlns:p14="http://schemas.microsoft.com/office/powerpoint/2010/main" val="36467068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F22993-4EEC-A002-4E64-0D1E954E1B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57AF017-740D-25BF-324C-8F72FB9F4BB5}"/>
              </a:ext>
            </a:extLst>
          </p:cNvPr>
          <p:cNvSpPr txBox="1"/>
          <p:nvPr/>
        </p:nvSpPr>
        <p:spPr>
          <a:xfrm>
            <a:off x="3006090" y="5550409"/>
            <a:ext cx="4153662" cy="11003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5500">
                <a:solidFill>
                  <a:srgbClr val="D02D2B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1600" b="1" dirty="0">
                <a:latin typeface="General Sans Semibold"/>
                <a:ea typeface="General Sans Semibold"/>
                <a:cs typeface="General Sans Semibold"/>
                <a:sym typeface="General Sans Semibold"/>
              </a:rPr>
              <a:t>Council Support</a:t>
            </a:r>
          </a:p>
          <a:p>
            <a:pPr algn="l"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1400" b="1" dirty="0"/>
              <a:t>Reed Wiesneski</a:t>
            </a:r>
          </a:p>
          <a:p>
            <a:pPr marL="285750" indent="-285750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1400" spc="200" dirty="0">
                <a:solidFill>
                  <a:srgbClr val="071D37"/>
                </a:solidFill>
                <a:ea typeface="Calibri"/>
                <a:cs typeface="Segoe UI Light"/>
                <a:hlinkClick r:id="rId3"/>
              </a:rPr>
              <a:t>reed.wiesneski@scouting.org</a:t>
            </a:r>
            <a:r>
              <a:rPr lang="en-US" sz="1400" spc="200" dirty="0">
                <a:solidFill>
                  <a:srgbClr val="071D37"/>
                </a:solidFill>
                <a:ea typeface="Calibri"/>
                <a:cs typeface="Segoe UI Light"/>
              </a:rPr>
              <a:t> 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1400" dirty="0"/>
              <a:t>(971) 337-5923</a:t>
            </a:r>
          </a:p>
        </p:txBody>
      </p:sp>
    </p:spTree>
    <p:extLst>
      <p:ext uri="{BB962C8B-B14F-4D97-AF65-F5344CB8AC3E}">
        <p14:creationId xmlns:p14="http://schemas.microsoft.com/office/powerpoint/2010/main" val="108787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DEA283-B080-F273-0234-35A3B73B6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 descr="A map with lines and dots&#10;&#10;AI-generated content may be incorrect.">
            <a:extLst>
              <a:ext uri="{FF2B5EF4-FFF2-40B4-BE49-F238E27FC236}">
                <a16:creationId xmlns:a16="http://schemas.microsoft.com/office/drawing/2014/main" id="{5AA93648-196B-4E8A-9ABC-F37A952D646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1979" cy="6858000"/>
          </a:xfrm>
          <a:prstGeom prst="rect">
            <a:avLst/>
          </a:prstGeom>
        </p:spPr>
      </p:pic>
      <p:pic>
        <p:nvPicPr>
          <p:cNvPr id="6" name="Image" descr="Image">
            <a:extLst>
              <a:ext uri="{FF2B5EF4-FFF2-40B4-BE49-F238E27FC236}">
                <a16:creationId xmlns:a16="http://schemas.microsoft.com/office/drawing/2014/main" id="{A769B39C-A4DF-237B-86E9-FE82DA5C8F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6" t="23464" r="-512" b="-2235"/>
          <a:stretch/>
        </p:blipFill>
        <p:spPr>
          <a:xfrm>
            <a:off x="0" y="-9347"/>
            <a:ext cx="12261808" cy="1581066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FAB32DD-C128-DFD8-B4B8-5198BEA9399F}"/>
              </a:ext>
            </a:extLst>
          </p:cNvPr>
          <p:cNvSpPr txBox="1"/>
          <p:nvPr/>
        </p:nvSpPr>
        <p:spPr>
          <a:xfrm>
            <a:off x="533362" y="274663"/>
            <a:ext cx="8564918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Recap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D74AB43A-C0FD-5ABD-10BE-E0182FB68D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73456"/>
              </p:ext>
            </p:extLst>
          </p:nvPr>
        </p:nvGraphicFramePr>
        <p:xfrm>
          <a:off x="540341" y="1943248"/>
          <a:ext cx="4673600" cy="23983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39162">
                  <a:extLst>
                    <a:ext uri="{9D8B030D-6E8A-4147-A177-3AD203B41FA5}">
                      <a16:colId xmlns:a16="http://schemas.microsoft.com/office/drawing/2014/main" val="344236280"/>
                    </a:ext>
                  </a:extLst>
                </a:gridCol>
                <a:gridCol w="1002619">
                  <a:extLst>
                    <a:ext uri="{9D8B030D-6E8A-4147-A177-3AD203B41FA5}">
                      <a16:colId xmlns:a16="http://schemas.microsoft.com/office/drawing/2014/main" val="3114622278"/>
                    </a:ext>
                  </a:extLst>
                </a:gridCol>
                <a:gridCol w="1332595">
                  <a:extLst>
                    <a:ext uri="{9D8B030D-6E8A-4147-A177-3AD203B41FA5}">
                      <a16:colId xmlns:a16="http://schemas.microsoft.com/office/drawing/2014/main" val="2690829649"/>
                    </a:ext>
                  </a:extLst>
                </a:gridCol>
                <a:gridCol w="1399224">
                  <a:extLst>
                    <a:ext uri="{9D8B030D-6E8A-4147-A177-3AD203B41FA5}">
                      <a16:colId xmlns:a16="http://schemas.microsoft.com/office/drawing/2014/main" val="1414320484"/>
                    </a:ext>
                  </a:extLst>
                </a:gridCol>
              </a:tblGrid>
              <a:tr h="19910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Rank</a:t>
                      </a:r>
                      <a:endParaRPr lang="en-US" sz="1300" b="1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Unit </a:t>
                      </a:r>
                      <a:endParaRPr lang="en-US" sz="1300" b="1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District</a:t>
                      </a:r>
                      <a:endParaRPr lang="en-US" sz="1300" b="1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Sales</a:t>
                      </a:r>
                      <a:endParaRPr lang="en-US" sz="1300" b="1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32319900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1</a:t>
                      </a:r>
                      <a:endParaRPr lang="en-US" sz="1300" b="1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Pack 710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River's Edge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$86,584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49043698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2</a:t>
                      </a:r>
                      <a:endParaRPr lang="en-US" sz="1300" b="1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Pack 424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Spirit Lake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$52,701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88558359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3</a:t>
                      </a:r>
                      <a:endParaRPr lang="en-US" sz="1300" b="1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Pack 209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River's Edge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$50,513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07336830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4</a:t>
                      </a:r>
                      <a:endParaRPr lang="en-US" sz="1300" b="1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Troop 162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 dirty="0">
                          <a:effectLst/>
                        </a:rPr>
                        <a:t>Pacific Trail</a:t>
                      </a:r>
                      <a:endParaRPr lang="en-US" sz="1300" b="0" i="0" u="none" strike="noStrike" dirty="0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$42,167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1811884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5</a:t>
                      </a:r>
                      <a:endParaRPr lang="en-US" sz="1300" b="1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Troop 7476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 dirty="0">
                          <a:effectLst/>
                        </a:rPr>
                        <a:t>Santiam River</a:t>
                      </a:r>
                      <a:endParaRPr lang="en-US" sz="1300" b="0" i="0" u="none" strike="noStrike" dirty="0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 dirty="0">
                          <a:effectLst/>
                        </a:rPr>
                        <a:t>$36,372</a:t>
                      </a:r>
                      <a:endParaRPr lang="en-US" sz="1300" b="0" i="0" u="none" strike="noStrike" dirty="0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06720880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6</a:t>
                      </a:r>
                      <a:endParaRPr lang="en-US" sz="1300" b="1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Pack 095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 dirty="0">
                          <a:effectLst/>
                        </a:rPr>
                        <a:t>Spirit Lake</a:t>
                      </a:r>
                      <a:endParaRPr lang="en-US" sz="1300" b="0" i="0" u="none" strike="noStrike" dirty="0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 dirty="0">
                          <a:effectLst/>
                        </a:rPr>
                        <a:t>$34,339</a:t>
                      </a:r>
                      <a:endParaRPr lang="en-US" sz="1300" b="0" i="0" u="none" strike="noStrike" dirty="0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09893179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7</a:t>
                      </a:r>
                      <a:endParaRPr lang="en-US" sz="1300" b="1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Troop 452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River's Edge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$33,359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69411028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8</a:t>
                      </a:r>
                      <a:endParaRPr lang="en-US" sz="1300" b="1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Pack 443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Spirit Lake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$26,935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68564639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9</a:t>
                      </a:r>
                      <a:endParaRPr lang="en-US" sz="1300" b="1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Pack 872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Pacific Trail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$24,786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80529001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10</a:t>
                      </a:r>
                      <a:endParaRPr lang="en-US" sz="1300" b="1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Pack 199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River's Edge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300" u="none" strike="noStrike" dirty="0">
                          <a:effectLst/>
                        </a:rPr>
                        <a:t>$21,211</a:t>
                      </a:r>
                      <a:endParaRPr lang="en-US" sz="1300" b="0" i="0" u="none" strike="noStrike" dirty="0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17089285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F48D1352-4EBA-EDB4-2F58-C2E1C61B828D}"/>
              </a:ext>
            </a:extLst>
          </p:cNvPr>
          <p:cNvSpPr txBox="1"/>
          <p:nvPr/>
        </p:nvSpPr>
        <p:spPr>
          <a:xfrm>
            <a:off x="1409510" y="1340886"/>
            <a:ext cx="2935262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Top 10 Units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BC9E936D-851D-5420-5372-900B930A42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523250"/>
              </p:ext>
            </p:extLst>
          </p:nvPr>
        </p:nvGraphicFramePr>
        <p:xfrm>
          <a:off x="5997860" y="1991611"/>
          <a:ext cx="5410200" cy="24098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3300">
                  <a:extLst>
                    <a:ext uri="{9D8B030D-6E8A-4147-A177-3AD203B41FA5}">
                      <a16:colId xmlns:a16="http://schemas.microsoft.com/office/drawing/2014/main" val="345327587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3402114770"/>
                    </a:ext>
                  </a:extLst>
                </a:gridCol>
                <a:gridCol w="1333500">
                  <a:extLst>
                    <a:ext uri="{9D8B030D-6E8A-4147-A177-3AD203B41FA5}">
                      <a16:colId xmlns:a16="http://schemas.microsoft.com/office/drawing/2014/main" val="2246790752"/>
                    </a:ext>
                  </a:extLst>
                </a:gridCol>
                <a:gridCol w="1003300">
                  <a:extLst>
                    <a:ext uri="{9D8B030D-6E8A-4147-A177-3AD203B41FA5}">
                      <a16:colId xmlns:a16="http://schemas.microsoft.com/office/drawing/2014/main" val="1775656044"/>
                    </a:ext>
                  </a:extLst>
                </a:gridCol>
                <a:gridCol w="1003300">
                  <a:extLst>
                    <a:ext uri="{9D8B030D-6E8A-4147-A177-3AD203B41FA5}">
                      <a16:colId xmlns:a16="http://schemas.microsoft.com/office/drawing/2014/main" val="928680605"/>
                    </a:ext>
                  </a:extLst>
                </a:gridCol>
              </a:tblGrid>
              <a:tr h="21907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Scout Rank</a:t>
                      </a:r>
                      <a:endParaRPr lang="en-US" sz="1300" b="1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Scout Name</a:t>
                      </a:r>
                      <a:endParaRPr lang="en-US" sz="1300" b="1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District Name</a:t>
                      </a:r>
                      <a:endParaRPr lang="en-US" sz="1300" b="1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Unit Name</a:t>
                      </a:r>
                      <a:endParaRPr lang="en-US" sz="1300" b="1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Scout Sales</a:t>
                      </a:r>
                      <a:endParaRPr lang="en-US" sz="1300" b="1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1416893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1</a:t>
                      </a:r>
                      <a:endParaRPr lang="en-US" sz="1300" b="1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Dhillon D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Spirit Lake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Pack 424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$17,222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20735756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2</a:t>
                      </a:r>
                      <a:endParaRPr lang="en-US" sz="1300" b="1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Caden s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River's Edge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Pack 209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$16,949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52006149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3</a:t>
                      </a:r>
                      <a:endParaRPr lang="en-US" sz="1300" b="1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Elliott B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River's Edge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300" u="none" strike="noStrike" dirty="0">
                          <a:effectLst/>
                        </a:rPr>
                        <a:t>Pack 710</a:t>
                      </a:r>
                      <a:endParaRPr lang="en-US" sz="1300" b="0" i="0" u="none" strike="noStrike" dirty="0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$12,111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73041682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4</a:t>
                      </a:r>
                      <a:endParaRPr lang="en-US" sz="1300" b="1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Jasper R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Pacific Trail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Troop 162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$11,820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86714927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5</a:t>
                      </a:r>
                      <a:endParaRPr lang="en-US" sz="1300" b="1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Calla P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Pacific Trail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Troop 162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$10,052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2339872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6</a:t>
                      </a:r>
                      <a:endParaRPr lang="en-US" sz="1300" b="1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Brett W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Spirit Lake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Pack 424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$7,051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05250333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7</a:t>
                      </a:r>
                      <a:endParaRPr lang="en-US" sz="1300" b="1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Samuel C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Santiam River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Troop 7476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$6,447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28053010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8</a:t>
                      </a:r>
                      <a:endParaRPr lang="en-US" sz="1300" b="1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Brayden K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Santiam River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Troop 7476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$6,350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93524653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9</a:t>
                      </a:r>
                      <a:endParaRPr lang="en-US" sz="1300" b="1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Archer R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River's Edge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Pack 710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$6,193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85071148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10</a:t>
                      </a:r>
                      <a:endParaRPr lang="en-US" sz="1300" b="1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Lincoln R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River's Edge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Pack 710</a:t>
                      </a:r>
                      <a:endParaRPr lang="en-US" sz="1300" b="0" i="0" u="none" strike="noStrike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300" u="none" strike="noStrike" dirty="0">
                          <a:effectLst/>
                        </a:rPr>
                        <a:t>$6,115</a:t>
                      </a:r>
                      <a:endParaRPr lang="en-US" sz="1300" b="0" i="0" u="none" strike="noStrike" dirty="0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9054915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82A8CBB2-3638-7AB4-A2C7-DCF4AF1ABE69}"/>
              </a:ext>
            </a:extLst>
          </p:cNvPr>
          <p:cNvSpPr txBox="1"/>
          <p:nvPr/>
        </p:nvSpPr>
        <p:spPr>
          <a:xfrm>
            <a:off x="6969626" y="1248553"/>
            <a:ext cx="34666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Top 10 Scouts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E2D18B3-A25E-4B79-23C8-6A3EA2F5B6B6}"/>
              </a:ext>
            </a:extLst>
          </p:cNvPr>
          <p:cNvSpPr txBox="1"/>
          <p:nvPr/>
        </p:nvSpPr>
        <p:spPr>
          <a:xfrm>
            <a:off x="2707994" y="5075720"/>
            <a:ext cx="6579731" cy="110799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Total 2025 Sales: $729,270</a:t>
            </a:r>
          </a:p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Over a 23% Increase!</a:t>
            </a:r>
          </a:p>
        </p:txBody>
      </p:sp>
    </p:spTree>
    <p:extLst>
      <p:ext uri="{BB962C8B-B14F-4D97-AF65-F5344CB8AC3E}">
        <p14:creationId xmlns:p14="http://schemas.microsoft.com/office/powerpoint/2010/main" val="2656132325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1E6E30-A30C-8271-D251-2BB657868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 descr="A map with lines and dots&#10;&#10;AI-generated content may be incorrect.">
            <a:extLst>
              <a:ext uri="{FF2B5EF4-FFF2-40B4-BE49-F238E27FC236}">
                <a16:creationId xmlns:a16="http://schemas.microsoft.com/office/drawing/2014/main" id="{24C35EDF-47CF-F44A-6920-8D8875884DE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1" y="0"/>
            <a:ext cx="12191979" cy="6858000"/>
          </a:xfrm>
          <a:prstGeom prst="rect">
            <a:avLst/>
          </a:prstGeom>
        </p:spPr>
      </p:pic>
      <p:pic>
        <p:nvPicPr>
          <p:cNvPr id="6" name="Image" descr="Image">
            <a:extLst>
              <a:ext uri="{FF2B5EF4-FFF2-40B4-BE49-F238E27FC236}">
                <a16:creationId xmlns:a16="http://schemas.microsoft.com/office/drawing/2014/main" id="{94528C92-2D0D-3828-6278-FB0204F54B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6" t="23464" r="-512" b="-2235"/>
          <a:stretch/>
        </p:blipFill>
        <p:spPr>
          <a:xfrm>
            <a:off x="0" y="-9347"/>
            <a:ext cx="12261808" cy="158106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951703894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8DDCBA-E201-73A8-BC93-410850CAF70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911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CF61BE-0F68-F0F0-0F51-97745DF332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8931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2F9A6E-BDB8-584D-C510-7C74217EB39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201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A9595E-8FD6-1DA6-EB11-CBD56D53834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5421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464FF0D-AF0F-A086-37EF-BE946C3A4E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076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9FBD443-D68C-D002-8E98-4F0C9B21BF1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9309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4DC459-52A9-4CF9-B84D-D0C129AA2B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5883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_x0020_Release_x0020_Authorization_x0020_Form xmlns="39bf3e8b-2bf0-44a7-a877-1eb1c3fe1789">
      <Url xsi:nil="true"/>
      <Description xsi:nil="true"/>
    </Media_x0020_Release_x0020_Authorization_x0020_Form>
    <TaxCatchAll xmlns="7055fcd0-9324-46f4-9ae3-948733a077eb" xsi:nil="true"/>
    <lcf76f155ced4ddcb4097134ff3c332f xmlns="39bf3e8b-2bf0-44a7-a877-1eb1c3fe1789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550E7C51B583D428CED8019836FD4F3" ma:contentTypeVersion="16" ma:contentTypeDescription="Create a new document." ma:contentTypeScope="" ma:versionID="e7fdab5f734a85a854c058ec5017f0c0">
  <xsd:schema xmlns:xsd="http://www.w3.org/2001/XMLSchema" xmlns:xs="http://www.w3.org/2001/XMLSchema" xmlns:p="http://schemas.microsoft.com/office/2006/metadata/properties" xmlns:ns2="39bf3e8b-2bf0-44a7-a877-1eb1c3fe1789" xmlns:ns3="7055fcd0-9324-46f4-9ae3-948733a077eb" targetNamespace="http://schemas.microsoft.com/office/2006/metadata/properties" ma:root="true" ma:fieldsID="0b34cb9f87591bb55beca9c9f3b147dc" ns2:_="" ns3:_="">
    <xsd:import namespace="39bf3e8b-2bf0-44a7-a877-1eb1c3fe1789"/>
    <xsd:import namespace="7055fcd0-9324-46f4-9ae3-948733a077e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_x0020_Release_x0020_Authorization_x0020_Form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bf3e8b-2bf0-44a7-a877-1eb1c3fe178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7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8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71d2d5ed-6f4d-4944-9ae4-8862ac2c79f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hidden="true" ma:internalName="MediaServiceOCR" ma:readOnly="true">
      <xsd:simpleType>
        <xsd:restriction base="dms:Note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hidden="true" ma:indexed="true" ma:internalName="MediaServiceLocation" ma:readOnly="true">
      <xsd:simpleType>
        <xsd:restriction base="dms:Text"/>
      </xsd:simpleType>
    </xsd:element>
    <xsd:element name="Media_x0020_Release_x0020_Authorization_x0020_Form" ma:index="21" nillable="true" ma:displayName="Media Release Authorization Form" ma:hidden="true" ma:internalName="Media_x0020_Release_x0020_Authorization_x0020_Form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55fcd0-9324-46f4-9ae3-948733a077eb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6cb78780-7785-4166-89d7-93925ed3294f}" ma:internalName="TaxCatchAll" ma:readOnly="false" ma:showField="CatchAllData" ma:web="7055fcd0-9324-46f4-9ae3-948733a077e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84BABA9-F28C-4E47-A0BB-990E0DAD4957}">
  <ds:schemaRefs>
    <ds:schemaRef ds:uri="39bf3e8b-2bf0-44a7-a877-1eb1c3fe1789"/>
    <ds:schemaRef ds:uri="7055fcd0-9324-46f4-9ae3-948733a077eb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7DFDC7A-797A-4BCB-9297-41F57271DA8E}">
  <ds:schemaRefs>
    <ds:schemaRef ds:uri="39bf3e8b-2bf0-44a7-a877-1eb1c3fe1789"/>
    <ds:schemaRef ds:uri="7055fcd0-9324-46f4-9ae3-948733a077e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70E7DF3B-6BD3-4550-96D1-6DBA953AB35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800</Words>
  <Application>Microsoft Office PowerPoint</Application>
  <PresentationFormat>Widescreen</PresentationFormat>
  <Paragraphs>194</Paragraphs>
  <Slides>20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2" baseType="lpstr">
      <vt:lpstr>Aptos</vt:lpstr>
      <vt:lpstr>Aptos (Body)</vt:lpstr>
      <vt:lpstr>Aptos Display</vt:lpstr>
      <vt:lpstr>Arial</vt:lpstr>
      <vt:lpstr>Calibri</vt:lpstr>
      <vt:lpstr>Courier New</vt:lpstr>
      <vt:lpstr>General Sans Semibold</vt:lpstr>
      <vt:lpstr>Helvetica Neue Moyen</vt:lpstr>
      <vt:lpstr>Open Sans</vt:lpstr>
      <vt:lpstr>Segoe UI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Jordan Whitt</dc:creator>
  <cp:lastModifiedBy>Reed Wiesneski</cp:lastModifiedBy>
  <cp:revision>2</cp:revision>
  <dcterms:created xsi:type="dcterms:W3CDTF">2026-05-19T16:31:15Z</dcterms:created>
  <dcterms:modified xsi:type="dcterms:W3CDTF">2026-08-06T01:41:06Z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0x010100A550E7C51B583D428CED8019836FD4F3</vt:lpwstr>
  </property>
  <property fmtid="{D5CDD505-2E9C-101B-9397-08002B2CF9AE}" pid="3" name="MediaServiceImageTags">
    <vt:lpwstr/>
  </property>
</Properties>
</file>