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081a6508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081a650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081a6508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081a6508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204c622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204c622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081a6508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081a6508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081a6508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081a6508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081a6508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081a6508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081a6508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081a6508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081a6508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081a6508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84634" y="727225"/>
            <a:ext cx="8774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94108" y="1483028"/>
            <a:ext cx="83211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84634" y="727225"/>
            <a:ext cx="8774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9841" y="501253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84634" y="727225"/>
            <a:ext cx="8774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29841" y="545690"/>
            <a:ext cx="2949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629841" y="589935"/>
            <a:ext cx="29493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jpg"/><Relationship Id="rId2" Type="http://schemas.openxmlformats.org/officeDocument/2006/relationships/image" Target="../media/image9.png"/><Relationship Id="rId3" Type="http://schemas.openxmlformats.org/officeDocument/2006/relationships/image" Target="../media/image1.gif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634" y="727225"/>
            <a:ext cx="8774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4108" y="1483028"/>
            <a:ext cx="83211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510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8554" y="104106"/>
            <a:ext cx="2000212" cy="3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3641" l="84826" r="0" t="0"/>
          <a:stretch/>
        </p:blipFill>
        <p:spPr>
          <a:xfrm>
            <a:off x="7670524" y="3123763"/>
            <a:ext cx="1473479" cy="201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934778"/>
            <a:ext cx="9144000" cy="20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588" y="4790015"/>
            <a:ext cx="574045" cy="6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0"/>
            <a:ext cx="9144000" cy="51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108" y="42376"/>
            <a:ext cx="1881102" cy="38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3641" l="84826" r="0" t="0"/>
          <a:stretch/>
        </p:blipFill>
        <p:spPr>
          <a:xfrm>
            <a:off x="7670524" y="3123763"/>
            <a:ext cx="1473479" cy="201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0" y="4934778"/>
            <a:ext cx="9144000" cy="20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588" y="4790015"/>
            <a:ext cx="574045" cy="698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joseph.mccleary@scouting.org" TargetMode="External"/><Relationship Id="rId4" Type="http://schemas.openxmlformats.org/officeDocument/2006/relationships/hyperlink" Target="mailto:brian.morrissey2@scouting.org" TargetMode="External"/><Relationship Id="rId9" Type="http://schemas.openxmlformats.org/officeDocument/2006/relationships/hyperlink" Target="mailto:wendy.keller@scouting.org" TargetMode="External"/><Relationship Id="rId5" Type="http://schemas.openxmlformats.org/officeDocument/2006/relationships/hyperlink" Target="mailto:fernanda.torres@scouting.org" TargetMode="External"/><Relationship Id="rId6" Type="http://schemas.openxmlformats.org/officeDocument/2006/relationships/hyperlink" Target="mailto:michael.vander@scouting.org" TargetMode="External"/><Relationship Id="rId7" Type="http://schemas.openxmlformats.org/officeDocument/2006/relationships/hyperlink" Target="mailto:reed.wiesneski@scouting.org" TargetMode="External"/><Relationship Id="rId8" Type="http://schemas.openxmlformats.org/officeDocument/2006/relationships/hyperlink" Target="mailto:virginia.molina@scoutin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1143000" y="1676397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2025 Spring Snack Attack Unit Training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1143000" y="3467104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Wednesday January 8th 2025 7 p.m. </a:t>
            </a:r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25" y="620750"/>
            <a:ext cx="176250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28641" y="507265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Why?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28050" y="1534537"/>
            <a:ext cx="38682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Fund Scouting Adventures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Summer Camp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Weekend </a:t>
            </a:r>
            <a:r>
              <a:rPr lang="en"/>
              <a:t>Activities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Meeting Supplies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Equipment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Advancement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MORE! </a:t>
            </a:r>
            <a:endParaRPr/>
          </a:p>
        </p:txBody>
      </p:sp>
      <p:sp>
        <p:nvSpPr>
          <p:cNvPr id="61" name="Google Shape;61;p12"/>
          <p:cNvSpPr txBox="1"/>
          <p:nvPr>
            <p:ph idx="4" type="body"/>
          </p:nvPr>
        </p:nvSpPr>
        <p:spPr>
          <a:xfrm>
            <a:off x="4627350" y="1534494"/>
            <a:ext cx="38874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Scouts Learn Vital Skill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Goal Setting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Money </a:t>
            </a:r>
            <a:r>
              <a:rPr lang="en"/>
              <a:t>Management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Salesmanship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Public Speaking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400" y="2571750"/>
            <a:ext cx="176250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628641" y="492003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Sale Timeline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629850" y="1258800"/>
            <a:ext cx="50766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Jan 8th - Unit Training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Jan 31st - First Order Due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Feb 17th-21st - First Order Pick-up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Re-Orders Sunday Starting 3/2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March 31st - Returns Due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April 11th - Payments Due 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600" y="139013"/>
            <a:ext cx="2039725" cy="2102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>
            <p:ph type="title"/>
          </p:nvPr>
        </p:nvSpPr>
        <p:spPr>
          <a:xfrm>
            <a:off x="628641" y="3021953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Commission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28650" y="3502600"/>
            <a:ext cx="4134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" sz="2100">
                <a:solidFill>
                  <a:schemeClr val="accent1"/>
                </a:solidFill>
              </a:rPr>
              <a:t>30% on all Products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28641" y="55069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Sale Tactics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465300" y="1534500"/>
            <a:ext cx="47433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Sell at: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Local Businesses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Parents’ Workplace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Church/Community groups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Encourage friendly competition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Unit Level recognitions/incentives</a:t>
            </a:r>
            <a:endParaRPr/>
          </a:p>
        </p:txBody>
      </p:sp>
      <p:sp>
        <p:nvSpPr>
          <p:cNvPr id="78" name="Google Shape;78;p14"/>
          <p:cNvSpPr txBox="1"/>
          <p:nvPr>
            <p:ph idx="4" type="body"/>
          </p:nvPr>
        </p:nvSpPr>
        <p:spPr>
          <a:xfrm>
            <a:off x="4800975" y="1534494"/>
            <a:ext cx="38874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Storefront Update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Select Safeway/Albertsons Locations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March 17th - April 6th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400" y="2571750"/>
            <a:ext cx="176250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28641" y="56079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Products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465575" y="1534525"/>
            <a:ext cx="25947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Tillamook Country Smoker Meat Sticks</a:t>
            </a:r>
            <a:endParaRPr b="1" sz="1600"/>
          </a:p>
          <a:p>
            <a:pPr indent="-273050" lvl="0" marL="457200" rtl="0" algn="l">
              <a:spcBef>
                <a:spcPts val="800"/>
              </a:spcBef>
              <a:spcAft>
                <a:spcPts val="0"/>
              </a:spcAft>
              <a:buSzPts val="700"/>
              <a:buChar char="•"/>
            </a:pPr>
            <a:r>
              <a:rPr lang="en" sz="1400"/>
              <a:t>$36/Bag, $1.50/Stick</a:t>
            </a:r>
            <a:endParaRPr sz="14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1400"/>
              <a:t>24 Per Bag</a:t>
            </a:r>
            <a:endParaRPr sz="14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1400"/>
              <a:t>12 Bags Per Case</a:t>
            </a:r>
            <a:endParaRPr sz="14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1400"/>
              <a:t>Cases are not mixed</a:t>
            </a:r>
            <a:endParaRPr sz="14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Char char="•"/>
            </a:pPr>
            <a:r>
              <a:rPr lang="en" sz="1400"/>
              <a:t>Full bags are returnable* </a:t>
            </a:r>
            <a:endParaRPr sz="1400"/>
          </a:p>
        </p:txBody>
      </p:sp>
      <p:sp>
        <p:nvSpPr>
          <p:cNvPr id="86" name="Google Shape;86;p15"/>
          <p:cNvSpPr txBox="1"/>
          <p:nvPr>
            <p:ph idx="4" type="body"/>
          </p:nvPr>
        </p:nvSpPr>
        <p:spPr>
          <a:xfrm>
            <a:off x="6088624" y="1534525"/>
            <a:ext cx="30555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$3 Chocolate</a:t>
            </a:r>
            <a:endParaRPr b="1"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3 Different types of cases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Caramel Swirls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Mint Melts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Chocolate Almonds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20 Items per case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Only available on 1st order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Not Returnable</a:t>
            </a:r>
            <a:endParaRPr sz="16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0" y="3637475"/>
            <a:ext cx="1433675" cy="14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4" type="body"/>
          </p:nvPr>
        </p:nvSpPr>
        <p:spPr>
          <a:xfrm>
            <a:off x="3277090" y="1534525"/>
            <a:ext cx="25947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$1 Chocolate Bars</a:t>
            </a:r>
            <a:endParaRPr b="1" sz="16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60 Bars per case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12 Crisp Bars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12 Caramel Bars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12 Almond Bars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12 Wafer Bars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6 Milk Chocolate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6 Dark Chocolate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Full, Unmarked Cases Returnable*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500175" y="4600825"/>
            <a:ext cx="339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</a:rPr>
              <a:t>*2025 return policy is updated, see next slide</a:t>
            </a:r>
            <a:endParaRPr sz="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628641" y="51194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2025 Return Policy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59300" y="1790700"/>
            <a:ext cx="82254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2600"/>
              <a:t>A unit may return </a:t>
            </a:r>
            <a:r>
              <a:rPr b="1" lang="en" sz="2600"/>
              <a:t>full and unmarked</a:t>
            </a:r>
            <a:r>
              <a:rPr lang="en" sz="2600"/>
              <a:t> $1 Candy Boxes and </a:t>
            </a:r>
            <a:r>
              <a:rPr b="1" lang="en" sz="2600"/>
              <a:t>full bags</a:t>
            </a:r>
            <a:r>
              <a:rPr lang="en" sz="2600"/>
              <a:t> of Meat Sticks up to 15% of their total orders.</a:t>
            </a:r>
            <a:endParaRPr sz="2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2600"/>
              <a:t>After 15% there will be a </a:t>
            </a:r>
            <a:r>
              <a:rPr lang="en" sz="2600"/>
              <a:t>restocking</a:t>
            </a:r>
            <a:r>
              <a:rPr lang="en" sz="2600"/>
              <a:t> fee of </a:t>
            </a:r>
            <a:r>
              <a:rPr b="1" lang="en" sz="2600"/>
              <a:t>10%</a:t>
            </a:r>
            <a:r>
              <a:rPr b="1" lang="en"/>
              <a:t> </a:t>
            </a:r>
            <a:endParaRPr b="1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2600"/>
              <a:t>$3 Boxes are </a:t>
            </a:r>
            <a:r>
              <a:rPr b="1" lang="en" sz="2600"/>
              <a:t>not </a:t>
            </a:r>
            <a:r>
              <a:rPr lang="en" sz="2600"/>
              <a:t>returnable</a:t>
            </a:r>
            <a:endParaRPr sz="26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025" y="0"/>
            <a:ext cx="176250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628641" y="51644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CPC Offered Incentives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600300" y="1599150"/>
            <a:ext cx="39441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Weekly Drawings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Scouts can be entered into weekly drawings for $25 CPC Shop Credit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Scout must sell $96 or more in the week(s) they are entered</a:t>
            </a:r>
            <a:endParaRPr/>
          </a:p>
        </p:txBody>
      </p:sp>
      <p:sp>
        <p:nvSpPr>
          <p:cNvPr id="103" name="Google Shape;103;p17"/>
          <p:cNvSpPr txBox="1"/>
          <p:nvPr>
            <p:ph idx="4" type="body"/>
          </p:nvPr>
        </p:nvSpPr>
        <p:spPr>
          <a:xfrm>
            <a:off x="4599600" y="1599125"/>
            <a:ext cx="39441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Patches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Participation Patch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Unit Top Selling Scout Patch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/>
              <a:t>Examples*</a:t>
            </a:r>
            <a:endParaRPr sz="9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299" y="2874762"/>
            <a:ext cx="1409099" cy="17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600" y="2857138"/>
            <a:ext cx="1483993" cy="17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28641" y="51644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CPC Offered Incentives (NEW!)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00300" y="1599150"/>
            <a:ext cx="39441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New Selling Unit Bonus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Did not sell candy in 2024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Sell at least $1500 by 3/31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Will </a:t>
            </a:r>
            <a:r>
              <a:rPr lang="en"/>
              <a:t>receive</a:t>
            </a:r>
            <a:r>
              <a:rPr lang="en"/>
              <a:t> $200 credit to invoice</a:t>
            </a:r>
            <a:endParaRPr/>
          </a:p>
        </p:txBody>
      </p:sp>
      <p:sp>
        <p:nvSpPr>
          <p:cNvPr id="112" name="Google Shape;112;p18"/>
          <p:cNvSpPr txBox="1"/>
          <p:nvPr>
            <p:ph idx="4" type="body"/>
          </p:nvPr>
        </p:nvSpPr>
        <p:spPr>
          <a:xfrm>
            <a:off x="4599600" y="1599125"/>
            <a:ext cx="42834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Unit Sale Increase Reward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Increase from 2024 candy sale by 3/31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$1000 = $100 CPC Shop Credit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$3000 = $300 CPC Shop Credit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$5000 = $500 CPC Shop Credit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50" y="3286300"/>
            <a:ext cx="176250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28641" y="516440"/>
            <a:ext cx="7886700" cy="766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Sale Contacts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118250" y="1283275"/>
            <a:ext cx="4468200" cy="276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CPC Sale Staff Advisor 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Reed Wiesneski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reed.wiesneski@scouting.org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(971) 337-5923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3989700" y="1283250"/>
            <a:ext cx="4294200" cy="350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100"/>
              <a:t>District Contacts</a:t>
            </a:r>
            <a:endParaRPr sz="8100"/>
          </a:p>
          <a:p>
            <a:pPr indent="-292886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Cascadia: Joe McCleary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3"/>
              </a:rPr>
              <a:t>joseph.mccleary@scouting.org</a:t>
            </a:r>
            <a:r>
              <a:rPr lang="en" sz="4149"/>
              <a:t> 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(971) 337-5919 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Timberline/Mid-Columbia: Brain Morrissey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4"/>
              </a:rPr>
              <a:t>brian.morrissey2@scouting.org</a:t>
            </a:r>
            <a:r>
              <a:rPr lang="en" sz="4149"/>
              <a:t> 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(971) 337-5921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River’s Edge: Fernanda Torres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5"/>
              </a:rPr>
              <a:t>fernanda.torres@scouting.org</a:t>
            </a:r>
            <a:r>
              <a:rPr lang="en" sz="4149"/>
              <a:t> 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(503) 225 5540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Santiam River: Michael Vander 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6"/>
              </a:rPr>
              <a:t>michael.vander@scouting.org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(503) 225-5731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Spirit Lake: Reed Wiesneski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7"/>
              </a:rPr>
              <a:t>reed.wiesneski@scouting.org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(971) 337-5923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Pacific Trail: Virginia Molina 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8"/>
              </a:rPr>
              <a:t>virginia.molina@scouting.org</a:t>
            </a:r>
            <a:r>
              <a:rPr lang="en" sz="4149"/>
              <a:t> 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(971) 337-5915</a:t>
            </a:r>
            <a:endParaRPr sz="4149"/>
          </a:p>
          <a:p>
            <a:pPr indent="-2928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10"/>
              <a:buChar char="•"/>
            </a:pPr>
            <a:r>
              <a:rPr lang="en" sz="4449"/>
              <a:t>Pacific Shores: Wendy Keller</a:t>
            </a:r>
            <a:endParaRPr sz="44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 u="sng">
                <a:solidFill>
                  <a:schemeClr val="hlink"/>
                </a:solidFill>
                <a:hlinkClick r:id="rId9"/>
              </a:rPr>
              <a:t>wendy.keller@scouting.org</a:t>
            </a:r>
            <a:endParaRPr sz="4149"/>
          </a:p>
          <a:p>
            <a:pPr indent="-29288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590"/>
              <a:buChar char="•"/>
            </a:pPr>
            <a:r>
              <a:rPr lang="en" sz="4149"/>
              <a:t>(503) 779-2617</a:t>
            </a:r>
            <a:endParaRPr sz="4149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0901" y="42050"/>
            <a:ext cx="1275150" cy="12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PCBSA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3366"/>
      </a:accent1>
      <a:accent2>
        <a:srgbClr val="CE1126"/>
      </a:accent2>
      <a:accent3>
        <a:srgbClr val="003366"/>
      </a:accent3>
      <a:accent4>
        <a:srgbClr val="243E26"/>
      </a:accent4>
      <a:accent5>
        <a:srgbClr val="604878"/>
      </a:accent5>
      <a:accent6>
        <a:srgbClr val="D6CEBD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