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64" r:id="rId5"/>
    <p:sldId id="260" r:id="rId6"/>
    <p:sldId id="263" r:id="rId7"/>
    <p:sldId id="261" r:id="rId8"/>
    <p:sldId id="259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8" d="100"/>
          <a:sy n="118" d="100"/>
        </p:scale>
        <p:origin x="403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192557ffc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192557ffc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5087d4f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5087d4f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5087d4f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5087d4f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74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5087d4f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5087d4f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4762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5087d4f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5087d4f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44552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5087d4f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5087d4f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6217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4cbe9205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4cbe9205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800"/>
              <a:buChar char="•"/>
              <a:defRPr>
                <a:solidFill>
                  <a:schemeClr val="accent2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400"/>
              <a:buChar char="•"/>
              <a:defRPr>
                <a:solidFill>
                  <a:schemeClr val="accent4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15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623888" y="2843561"/>
            <a:ext cx="7886700" cy="17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>
                <a:solidFill>
                  <a:schemeClr val="accen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500"/>
              <a:buNone/>
              <a:defRPr sz="1500">
                <a:solidFill>
                  <a:srgbClr val="888D9E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400"/>
              <a:buNone/>
              <a:defRPr sz="1400">
                <a:solidFill>
                  <a:srgbClr val="888D9E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200"/>
              <a:buNone/>
              <a:defRPr sz="1200">
                <a:solidFill>
                  <a:srgbClr val="888D9E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200"/>
              <a:buNone/>
              <a:defRPr sz="1200">
                <a:solidFill>
                  <a:srgbClr val="888D9E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200"/>
              <a:buNone/>
              <a:defRPr sz="1200">
                <a:solidFill>
                  <a:srgbClr val="888D9E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200"/>
              <a:buNone/>
              <a:defRPr sz="1200">
                <a:solidFill>
                  <a:srgbClr val="888D9E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200"/>
              <a:buNone/>
              <a:defRPr sz="1200">
                <a:solidFill>
                  <a:srgbClr val="888D9E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D9E"/>
              </a:buClr>
              <a:buSzPts val="1200"/>
              <a:buNone/>
              <a:defRPr sz="1200">
                <a:solidFill>
                  <a:srgbClr val="888D9E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800"/>
              <a:buChar char="•"/>
              <a:defRPr>
                <a:solidFill>
                  <a:schemeClr val="accent2"/>
                </a:solidFill>
              </a:defRPr>
            </a:lvl2pPr>
            <a:lvl3pPr marL="1371600" lvl="2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400"/>
              <a:buChar char="•"/>
              <a:defRPr>
                <a:solidFill>
                  <a:schemeClr val="accent4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800"/>
              <a:buChar char="•"/>
              <a:defRPr>
                <a:solidFill>
                  <a:schemeClr val="accent2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400"/>
              <a:buChar char="•"/>
              <a:defRPr>
                <a:solidFill>
                  <a:schemeClr val="accent4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2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2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29841" y="1120697"/>
            <a:ext cx="2949300" cy="13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0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100"/>
              <a:buChar char="•"/>
              <a:defRPr sz="2100">
                <a:solidFill>
                  <a:schemeClr val="accent2"/>
                </a:solidFill>
              </a:defRPr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500"/>
              <a:buChar char="•"/>
              <a:defRPr sz="1500">
                <a:solidFill>
                  <a:schemeClr val="accent4"/>
                </a:solidFill>
              </a:defRPr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29841" y="2571750"/>
            <a:ext cx="2949300" cy="18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629841" y="1078879"/>
            <a:ext cx="2949300" cy="130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0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629841" y="2509025"/>
            <a:ext cx="2949300" cy="18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6280120" y="490652"/>
            <a:ext cx="2634600" cy="191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170862" y="2851925"/>
            <a:ext cx="2634600" cy="1915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1"/>
          <p:cNvSpPr/>
          <p:nvPr/>
        </p:nvSpPr>
        <p:spPr>
          <a:xfrm>
            <a:off x="267629" y="560102"/>
            <a:ext cx="8580900" cy="414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oogle Shape;9;p1" descr="A close up of a sign&#10;&#10;Description automatically generated"/>
          <p:cNvPicPr preferRelativeResize="0"/>
          <p:nvPr/>
        </p:nvPicPr>
        <p:blipFill rotWithShape="1">
          <a:blip r:embed="rId1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862" y="0"/>
            <a:ext cx="1377764" cy="107465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/>
        </p:nvSpPr>
        <p:spPr>
          <a:xfrm>
            <a:off x="1232926" y="1509421"/>
            <a:ext cx="6678147" cy="6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dirty="0">
                <a:solidFill>
                  <a:srgbClr val="CE1126"/>
                </a:solidFill>
                <a:latin typeface="Calibri"/>
                <a:ea typeface="Calibri"/>
                <a:cs typeface="Calibri"/>
                <a:sym typeface="Calibri"/>
              </a:rPr>
              <a:t>Why Cub Scouts?</a:t>
            </a:r>
            <a:endParaRPr sz="3400" dirty="0">
              <a:solidFill>
                <a:srgbClr val="CE112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dirty="0">
                <a:solidFill>
                  <a:srgbClr val="003366"/>
                </a:solidFill>
                <a:latin typeface="Calibri"/>
                <a:ea typeface="Calibri"/>
                <a:cs typeface="Calibri"/>
                <a:sym typeface="Calibri"/>
              </a:rPr>
              <a:t>Because Adventure, Grit &amp; Growth Starts Here!</a:t>
            </a:r>
          </a:p>
        </p:txBody>
      </p:sp>
      <p:pic>
        <p:nvPicPr>
          <p:cNvPr id="11" name="Picture 10" descr="A yellow and blue logo with a wolf face&#10;&#10;Description automatically generated">
            <a:extLst>
              <a:ext uri="{FF2B5EF4-FFF2-40B4-BE49-F238E27FC236}">
                <a16:creationId xmlns:a16="http://schemas.microsoft.com/office/drawing/2014/main" id="{EB682E20-7E00-F07D-E603-94C11711AF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9260" y="736274"/>
            <a:ext cx="1452663" cy="1452663"/>
          </a:xfrm>
          <a:prstGeom prst="rect">
            <a:avLst/>
          </a:prstGeom>
        </p:spPr>
      </p:pic>
      <p:pic>
        <p:nvPicPr>
          <p:cNvPr id="13" name="Picture 12" descr="Two children wearing hats and holding sticks&#10;&#10;Description automatically generated">
            <a:extLst>
              <a:ext uri="{FF2B5EF4-FFF2-40B4-BE49-F238E27FC236}">
                <a16:creationId xmlns:a16="http://schemas.microsoft.com/office/drawing/2014/main" id="{84E4E69D-5AE0-812C-1676-8F65E39F82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67" r="8771"/>
          <a:stretch/>
        </p:blipFill>
        <p:spPr>
          <a:xfrm>
            <a:off x="4508381" y="2942675"/>
            <a:ext cx="2023353" cy="1668160"/>
          </a:xfrm>
          <a:prstGeom prst="rect">
            <a:avLst/>
          </a:prstGeom>
        </p:spPr>
      </p:pic>
      <p:pic>
        <p:nvPicPr>
          <p:cNvPr id="15" name="Picture 14" descr="A group of children crossing a river&#10;&#10;Description automatically generated">
            <a:extLst>
              <a:ext uri="{FF2B5EF4-FFF2-40B4-BE49-F238E27FC236}">
                <a16:creationId xmlns:a16="http://schemas.microsoft.com/office/drawing/2014/main" id="{76B30408-E1F3-1CDC-F94A-E158FD249B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880"/>
          <a:stretch/>
        </p:blipFill>
        <p:spPr>
          <a:xfrm>
            <a:off x="359253" y="2961768"/>
            <a:ext cx="1747346" cy="1661273"/>
          </a:xfrm>
          <a:prstGeom prst="rect">
            <a:avLst/>
          </a:prstGeom>
        </p:spPr>
      </p:pic>
      <p:pic>
        <p:nvPicPr>
          <p:cNvPr id="17" name="Picture 16" descr="A group of people riding horses&#10;&#10;Description automatically generated">
            <a:extLst>
              <a:ext uri="{FF2B5EF4-FFF2-40B4-BE49-F238E27FC236}">
                <a16:creationId xmlns:a16="http://schemas.microsoft.com/office/drawing/2014/main" id="{09898EC5-0540-7C5D-09BE-334F3307A99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034" t="24617"/>
          <a:stretch/>
        </p:blipFill>
        <p:spPr>
          <a:xfrm>
            <a:off x="2162869" y="2954880"/>
            <a:ext cx="2289242" cy="1668160"/>
          </a:xfrm>
          <a:prstGeom prst="rect">
            <a:avLst/>
          </a:prstGeom>
        </p:spPr>
      </p:pic>
      <p:pic>
        <p:nvPicPr>
          <p:cNvPr id="19" name="Picture 18" descr="A young child holding a bow and arrow&#10;&#10;Description automatically generated">
            <a:extLst>
              <a:ext uri="{FF2B5EF4-FFF2-40B4-BE49-F238E27FC236}">
                <a16:creationId xmlns:a16="http://schemas.microsoft.com/office/drawing/2014/main" id="{C49005BB-28B6-B6E0-411D-6A489576256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177" r="4529"/>
          <a:stretch/>
        </p:blipFill>
        <p:spPr>
          <a:xfrm>
            <a:off x="6607708" y="2954880"/>
            <a:ext cx="2175082" cy="16803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Who is Cub Scouts for?</a:t>
            </a:r>
            <a:endParaRPr dirty="0"/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576769" y="1174665"/>
            <a:ext cx="7886700" cy="3263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Boys and girls (yes, girls too!) Kindergarten – 5</a:t>
            </a:r>
            <a:r>
              <a:rPr lang="en-US" baseline="30000" dirty="0"/>
              <a:t>th</a:t>
            </a:r>
            <a:r>
              <a:rPr lang="en-US" dirty="0"/>
              <a:t> grade!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Parents who want a safe place for their kids learn and grow!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Families who want to have fun together!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 lang="en-US" dirty="0"/>
          </a:p>
        </p:txBody>
      </p:sp>
      <p:pic>
        <p:nvPicPr>
          <p:cNvPr id="3" name="Picture 2" descr="A group of girls in uniform&#10;&#10;Description automatically generated">
            <a:extLst>
              <a:ext uri="{FF2B5EF4-FFF2-40B4-BE49-F238E27FC236}">
                <a16:creationId xmlns:a16="http://schemas.microsoft.com/office/drawing/2014/main" id="{02CBBAF1-9748-F986-4401-6314C78C80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555"/>
          <a:stretch/>
        </p:blipFill>
        <p:spPr>
          <a:xfrm>
            <a:off x="385291" y="2658110"/>
            <a:ext cx="3732751" cy="1974509"/>
          </a:xfrm>
          <a:prstGeom prst="rect">
            <a:avLst/>
          </a:prstGeom>
        </p:spPr>
      </p:pic>
      <p:pic>
        <p:nvPicPr>
          <p:cNvPr id="5" name="Picture 4" descr="A person giving a high five to a young child&#10;&#10;Description automatically generated">
            <a:extLst>
              <a:ext uri="{FF2B5EF4-FFF2-40B4-BE49-F238E27FC236}">
                <a16:creationId xmlns:a16="http://schemas.microsoft.com/office/drawing/2014/main" id="{C1B73F9A-6894-3DA2-E6F8-7859E6CBA6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554" t="20655" r="6092"/>
          <a:stretch/>
        </p:blipFill>
        <p:spPr>
          <a:xfrm>
            <a:off x="4215319" y="2658110"/>
            <a:ext cx="2924783" cy="1974509"/>
          </a:xfrm>
          <a:prstGeom prst="rect">
            <a:avLst/>
          </a:prstGeom>
        </p:spPr>
      </p:pic>
      <p:pic>
        <p:nvPicPr>
          <p:cNvPr id="7" name="Picture 6" descr="A young child painting a boat&#10;&#10;Description automatically generated">
            <a:extLst>
              <a:ext uri="{FF2B5EF4-FFF2-40B4-BE49-F238E27FC236}">
                <a16:creationId xmlns:a16="http://schemas.microsoft.com/office/drawing/2014/main" id="{5B7C3094-7597-E1F3-4AED-10B4DBF08B5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379" y="2658110"/>
            <a:ext cx="1562840" cy="19738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What do we do?</a:t>
            </a:r>
            <a:endParaRPr dirty="0"/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496076" y="1153945"/>
            <a:ext cx="5519231" cy="1672296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Get kids unplugged and outdoors!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Help kids grow in character and confidence!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Serve local communities!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dirty="0"/>
              <a:t>Prepare youth for career and life!</a:t>
            </a: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026" name="Picture 2" descr="Boy Scouts of America | Prepared. For Life.™">
            <a:extLst>
              <a:ext uri="{FF2B5EF4-FFF2-40B4-BE49-F238E27FC236}">
                <a16:creationId xmlns:a16="http://schemas.microsoft.com/office/drawing/2014/main" id="{033B7783-0598-BCB9-9E1A-FA1429707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6443" y="747546"/>
            <a:ext cx="2037775" cy="190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child climbing a wooden structure in the woods&#10;&#10;Description automatically generated">
            <a:extLst>
              <a:ext uri="{FF2B5EF4-FFF2-40B4-BE49-F238E27FC236}">
                <a16:creationId xmlns:a16="http://schemas.microsoft.com/office/drawing/2014/main" id="{AE1100B8-6B99-93DA-117E-7F923DAF24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19" t="23109"/>
          <a:stretch/>
        </p:blipFill>
        <p:spPr>
          <a:xfrm>
            <a:off x="3162635" y="2914488"/>
            <a:ext cx="3127917" cy="1691698"/>
          </a:xfrm>
          <a:prstGeom prst="rect">
            <a:avLst/>
          </a:prstGeom>
        </p:spPr>
      </p:pic>
      <p:pic>
        <p:nvPicPr>
          <p:cNvPr id="11" name="Picture 10" descr="A group of children holding sticks&#10;&#10;Description automatically generated">
            <a:extLst>
              <a:ext uri="{FF2B5EF4-FFF2-40B4-BE49-F238E27FC236}">
                <a16:creationId xmlns:a16="http://schemas.microsoft.com/office/drawing/2014/main" id="{F23470CC-B0B4-12BB-5714-766955F986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203" y="2923024"/>
            <a:ext cx="2523955" cy="1683162"/>
          </a:xfrm>
          <a:prstGeom prst="rect">
            <a:avLst/>
          </a:prstGeom>
        </p:spPr>
      </p:pic>
      <p:pic>
        <p:nvPicPr>
          <p:cNvPr id="13" name="Picture 12" descr="A group of people picking up trash&#10;&#10;Description automatically generated">
            <a:extLst>
              <a:ext uri="{FF2B5EF4-FFF2-40B4-BE49-F238E27FC236}">
                <a16:creationId xmlns:a16="http://schemas.microsoft.com/office/drawing/2014/main" id="{C48D7EC9-32C6-FEC6-C43F-AF9B6465247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89"/>
          <a:stretch/>
        </p:blipFill>
        <p:spPr>
          <a:xfrm>
            <a:off x="6368374" y="2923023"/>
            <a:ext cx="2412459" cy="16945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1556426" y="602166"/>
            <a:ext cx="6958825" cy="6660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/>
              <a:t>We Create a Safe Place to Grow</a:t>
            </a:r>
            <a:endParaRPr sz="2800" dirty="0"/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336431" y="1141227"/>
            <a:ext cx="6102486" cy="3263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139700" indent="0" fontAlgn="base">
              <a:buNone/>
            </a:pPr>
            <a:r>
              <a:rPr lang="en-US" sz="1600" dirty="0"/>
              <a:t>We have an unparalleled youth protection &amp; safety program where:</a:t>
            </a:r>
          </a:p>
          <a:p>
            <a:pPr fontAlgn="base"/>
            <a:r>
              <a:rPr lang="en-US" sz="1600" dirty="0"/>
              <a:t>A </a:t>
            </a:r>
            <a:r>
              <a:rPr lang="en-US" sz="1600" b="1" dirty="0"/>
              <a:t>minimum of two adults </a:t>
            </a:r>
            <a:r>
              <a:rPr lang="en-US" sz="1600" dirty="0"/>
              <a:t>are always with kids. No child is left alone with an adult. Ever.</a:t>
            </a:r>
          </a:p>
          <a:p>
            <a:pPr fontAlgn="base"/>
            <a:r>
              <a:rPr lang="en-US" sz="1600" dirty="0"/>
              <a:t>We have a </a:t>
            </a:r>
            <a:r>
              <a:rPr lang="en-US" sz="1600" b="1" dirty="0"/>
              <a:t>2:1 ratio of youth to adults </a:t>
            </a:r>
            <a:r>
              <a:rPr lang="en-US" sz="1600" dirty="0"/>
              <a:t>in the local program</a:t>
            </a:r>
          </a:p>
          <a:p>
            <a:pPr fontAlgn="base"/>
            <a:r>
              <a:rPr lang="en-US" sz="1600" dirty="0"/>
              <a:t>Adult and volunteers have </a:t>
            </a:r>
            <a:r>
              <a:rPr lang="en-US" sz="1600" b="1" dirty="0"/>
              <a:t>top-tier training </a:t>
            </a:r>
            <a:r>
              <a:rPr lang="en-US" sz="1600" dirty="0"/>
              <a:t>for activities and outdoor safety</a:t>
            </a:r>
          </a:p>
          <a:p>
            <a:pPr fontAlgn="base"/>
            <a:r>
              <a:rPr lang="en-US" sz="1600" b="1" dirty="0"/>
              <a:t>Strict safety protocols </a:t>
            </a:r>
            <a:r>
              <a:rPr lang="en-US" sz="1600" dirty="0"/>
              <a:t>at summer camp keep kids safe during aquatics, climbing, shooting, horseback riding and more. </a:t>
            </a:r>
          </a:p>
          <a:p>
            <a:pPr fontAlgn="base"/>
            <a:endParaRPr lang="en-US" sz="1600" dirty="0"/>
          </a:p>
          <a:p>
            <a:pPr marL="139700" indent="0" fontAlgn="base">
              <a:buNone/>
            </a:pPr>
            <a:endParaRPr lang="en-US" sz="1600" dirty="0"/>
          </a:p>
          <a:p>
            <a:pPr fontAlgn="base"/>
            <a:endParaRPr lang="en-US" sz="1400" dirty="0"/>
          </a:p>
          <a:p>
            <a:pPr marL="0" indent="0">
              <a:buNone/>
            </a:pPr>
            <a:endParaRPr sz="1400" dirty="0"/>
          </a:p>
        </p:txBody>
      </p:sp>
      <p:pic>
        <p:nvPicPr>
          <p:cNvPr id="4" name="Picture 3" descr="A group of kids standing in the back of a car&#10;&#10;Description automatically generated">
            <a:extLst>
              <a:ext uri="{FF2B5EF4-FFF2-40B4-BE49-F238E27FC236}">
                <a16:creationId xmlns:a16="http://schemas.microsoft.com/office/drawing/2014/main" id="{BF3A1210-E969-E531-1A53-E3693616AD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973" r="14504"/>
          <a:stretch/>
        </p:blipFill>
        <p:spPr>
          <a:xfrm>
            <a:off x="6673173" y="2497485"/>
            <a:ext cx="2075389" cy="2146273"/>
          </a:xfrm>
          <a:prstGeom prst="rect">
            <a:avLst/>
          </a:prstGeom>
        </p:spPr>
      </p:pic>
      <p:pic>
        <p:nvPicPr>
          <p:cNvPr id="6" name="Picture 5" descr="A person and a child at a picnic table&#10;&#10;Description automatically generated">
            <a:extLst>
              <a:ext uri="{FF2B5EF4-FFF2-40B4-BE49-F238E27FC236}">
                <a16:creationId xmlns:a16="http://schemas.microsoft.com/office/drawing/2014/main" id="{5E419B8F-B80F-0C32-FBB0-7A69AA57F88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59"/>
          <a:stretch/>
        </p:blipFill>
        <p:spPr>
          <a:xfrm>
            <a:off x="6673173" y="773815"/>
            <a:ext cx="2076334" cy="1599733"/>
          </a:xfrm>
          <a:prstGeom prst="rect">
            <a:avLst/>
          </a:prstGeom>
        </p:spPr>
      </p:pic>
      <p:pic>
        <p:nvPicPr>
          <p:cNvPr id="3074" name="Picture 2" descr="SAFE Scouting | Boy Scouts of America">
            <a:extLst>
              <a:ext uri="{FF2B5EF4-FFF2-40B4-BE49-F238E27FC236}">
                <a16:creationId xmlns:a16="http://schemas.microsoft.com/office/drawing/2014/main" id="{1A6AD9B1-8714-4EC4-12C5-2F67E1CFD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9551" y="3472273"/>
            <a:ext cx="3242553" cy="117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49619BF-AB8B-DA6D-1A7C-1203FD643779}"/>
              </a:ext>
            </a:extLst>
          </p:cNvPr>
          <p:cNvSpPr/>
          <p:nvPr/>
        </p:nvSpPr>
        <p:spPr>
          <a:xfrm>
            <a:off x="6102485" y="4591455"/>
            <a:ext cx="3041516" cy="376136"/>
          </a:xfrm>
          <a:prstGeom prst="rect">
            <a:avLst/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6"/>
                </a:solidFill>
                <a:latin typeface="DIN Condensed" panose="020B0606040000020204" pitchFamily="34" charset="0"/>
                <a:ea typeface="DIN Condensed" panose="020B0606040000020204" pitchFamily="34" charset="0"/>
              </a:rPr>
              <a:t>LEARN MORE @ CPCBSA.ORG/SAFETY</a:t>
            </a:r>
          </a:p>
        </p:txBody>
      </p:sp>
    </p:spTree>
    <p:extLst>
      <p:ext uri="{BB962C8B-B14F-4D97-AF65-F5344CB8AC3E}">
        <p14:creationId xmlns:p14="http://schemas.microsoft.com/office/powerpoint/2010/main" val="3177611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330740" y="1646268"/>
            <a:ext cx="6420562" cy="6660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Some</a:t>
            </a:r>
            <a:br>
              <a:rPr lang="en-US" dirty="0"/>
            </a:br>
            <a:r>
              <a:rPr lang="en-US" dirty="0"/>
              <a:t>Fun</a:t>
            </a:r>
            <a:br>
              <a:rPr lang="en-US" dirty="0"/>
            </a:br>
            <a:r>
              <a:rPr lang="en-US" dirty="0"/>
              <a:t>Facts!</a:t>
            </a: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215D0D-79CE-D1C6-CF66-1943838C7D1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191" y="718228"/>
            <a:ext cx="7080821" cy="381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249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More Fun Facts!</a:t>
            </a:r>
            <a:endParaRPr dirty="0"/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330741" y="1232018"/>
            <a:ext cx="6102486" cy="3263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139700" indent="0" fontAlgn="base">
              <a:buNone/>
            </a:pPr>
            <a:r>
              <a:rPr lang="en-US" sz="1600" dirty="0"/>
              <a:t>In 2022, our local council and it Scouts:</a:t>
            </a:r>
          </a:p>
          <a:p>
            <a:pPr marL="139700" indent="0" fontAlgn="base">
              <a:buNone/>
            </a:pPr>
            <a:r>
              <a:rPr lang="en-US" sz="1600" b="1" dirty="0">
                <a:solidFill>
                  <a:schemeClr val="accent2"/>
                </a:solidFill>
              </a:rPr>
              <a:t>Got outdoors</a:t>
            </a:r>
          </a:p>
          <a:p>
            <a:pPr fontAlgn="base"/>
            <a:r>
              <a:rPr lang="en-US" sz="1600" dirty="0"/>
              <a:t>More than </a:t>
            </a:r>
            <a:r>
              <a:rPr lang="en-US" sz="1600" b="1" dirty="0"/>
              <a:t>7,000 youth and leaders attended summer camp</a:t>
            </a:r>
            <a:r>
              <a:rPr lang="en-US" sz="1600" dirty="0"/>
              <a:t>!  </a:t>
            </a:r>
          </a:p>
          <a:p>
            <a:pPr fontAlgn="base"/>
            <a:r>
              <a:rPr lang="en-US" sz="1600" dirty="0"/>
              <a:t>More than </a:t>
            </a:r>
            <a:r>
              <a:rPr lang="en-US" sz="1600" b="1" dirty="0"/>
              <a:t>40,000 nights were spent outdoors </a:t>
            </a:r>
            <a:r>
              <a:rPr lang="en-US" sz="1600" dirty="0"/>
              <a:t>by Scouts, volunteers and family members!</a:t>
            </a:r>
          </a:p>
          <a:p>
            <a:pPr marL="139700" indent="0" fontAlgn="base">
              <a:buNone/>
            </a:pPr>
            <a:r>
              <a:rPr lang="en-US" sz="1600" b="1" dirty="0">
                <a:solidFill>
                  <a:schemeClr val="accent2"/>
                </a:solidFill>
              </a:rPr>
              <a:t>Served Local Communities: </a:t>
            </a:r>
          </a:p>
          <a:p>
            <a:pPr fontAlgn="base"/>
            <a:r>
              <a:rPr lang="en-US" sz="1600" dirty="0"/>
              <a:t>More than </a:t>
            </a:r>
            <a:r>
              <a:rPr lang="en-US" sz="1600" b="1" dirty="0"/>
              <a:t>40,000 hours of community service </a:t>
            </a:r>
            <a:r>
              <a:rPr lang="en-US" sz="1600" dirty="0"/>
              <a:t>was conducted </a:t>
            </a:r>
          </a:p>
          <a:p>
            <a:pPr fontAlgn="base"/>
            <a:r>
              <a:rPr lang="en-US" sz="1600" dirty="0"/>
              <a:t>Tens of thousands of pounds of food collected for local food banks</a:t>
            </a:r>
          </a:p>
          <a:p>
            <a:pPr marL="139700" indent="0" fontAlgn="base">
              <a:buNone/>
            </a:pPr>
            <a:r>
              <a:rPr lang="en-US" sz="1600" b="1" dirty="0">
                <a:solidFill>
                  <a:schemeClr val="accent2"/>
                </a:solidFill>
              </a:rPr>
              <a:t>Experienced Unparalleled Personal Growth</a:t>
            </a:r>
          </a:p>
          <a:p>
            <a:pPr fontAlgn="base"/>
            <a:r>
              <a:rPr lang="en-US" sz="1600" b="1" dirty="0"/>
              <a:t>84%</a:t>
            </a:r>
            <a:r>
              <a:rPr lang="en-US" sz="1600" dirty="0"/>
              <a:t> of our Cub Scouts advanced in the program in 2022!</a:t>
            </a:r>
          </a:p>
          <a:p>
            <a:pPr marL="139700" indent="0" fontAlgn="base">
              <a:buNone/>
            </a:pPr>
            <a:endParaRPr lang="en-US" sz="1400" dirty="0"/>
          </a:p>
          <a:p>
            <a:pPr marL="0" indent="0">
              <a:buNone/>
            </a:pPr>
            <a:endParaRPr sz="1400" dirty="0"/>
          </a:p>
        </p:txBody>
      </p:sp>
      <p:pic>
        <p:nvPicPr>
          <p:cNvPr id="4" name="Picture 3" descr="A group of kids standing in the back of a car&#10;&#10;Description automatically generated">
            <a:extLst>
              <a:ext uri="{FF2B5EF4-FFF2-40B4-BE49-F238E27FC236}">
                <a16:creationId xmlns:a16="http://schemas.microsoft.com/office/drawing/2014/main" id="{BF3A1210-E969-E531-1A53-E3693616AD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973" r="14504"/>
          <a:stretch/>
        </p:blipFill>
        <p:spPr>
          <a:xfrm>
            <a:off x="6673173" y="2497485"/>
            <a:ext cx="2075389" cy="2146273"/>
          </a:xfrm>
          <a:prstGeom prst="rect">
            <a:avLst/>
          </a:prstGeom>
        </p:spPr>
      </p:pic>
      <p:pic>
        <p:nvPicPr>
          <p:cNvPr id="6" name="Picture 5" descr="A person and a child at a picnic table&#10;&#10;Description automatically generated">
            <a:extLst>
              <a:ext uri="{FF2B5EF4-FFF2-40B4-BE49-F238E27FC236}">
                <a16:creationId xmlns:a16="http://schemas.microsoft.com/office/drawing/2014/main" id="{5E419B8F-B80F-0C32-FBB0-7A69AA57F88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59"/>
          <a:stretch/>
        </p:blipFill>
        <p:spPr>
          <a:xfrm>
            <a:off x="6673173" y="773815"/>
            <a:ext cx="2076334" cy="15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22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1839951" y="602166"/>
            <a:ext cx="6675300" cy="6660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What do parents say about Scouting?</a:t>
            </a:r>
            <a:endParaRPr dirty="0"/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330740" y="1232018"/>
            <a:ext cx="8093413" cy="32634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139700" indent="0" fontAlgn="base">
              <a:buNone/>
            </a:pPr>
            <a:r>
              <a:rPr lang="en-US" sz="1400" dirty="0"/>
              <a:t>According to the BSA’s 2022 “Voice of the Scout” survey, these are the top reasons parents recommend Scouting to other families:</a:t>
            </a:r>
          </a:p>
          <a:p>
            <a:pPr fontAlgn="base"/>
            <a:r>
              <a:rPr lang="en-US" sz="1400" dirty="0"/>
              <a:t>“Scouting is really </a:t>
            </a:r>
            <a:r>
              <a:rPr lang="en-US" sz="1400" b="1" dirty="0"/>
              <a:t>fun</a:t>
            </a:r>
            <a:r>
              <a:rPr lang="en-US" sz="1400" dirty="0"/>
              <a:t> for our kids.”</a:t>
            </a:r>
          </a:p>
          <a:p>
            <a:pPr fontAlgn="base"/>
            <a:r>
              <a:rPr lang="en-US" sz="1400" dirty="0"/>
              <a:t>“Scouting is a great </a:t>
            </a:r>
            <a:r>
              <a:rPr lang="en-US" sz="1400" b="1" dirty="0"/>
              <a:t>value</a:t>
            </a:r>
            <a:r>
              <a:rPr lang="en-US" sz="1400" dirty="0"/>
              <a:t> for the money.”</a:t>
            </a:r>
          </a:p>
          <a:p>
            <a:pPr fontAlgn="base"/>
            <a:r>
              <a:rPr lang="en-US" sz="1400" dirty="0"/>
              <a:t>“Scouting is our partner in providing positive youth </a:t>
            </a:r>
            <a:br>
              <a:rPr lang="en-US" sz="1400" dirty="0"/>
            </a:br>
            <a:r>
              <a:rPr lang="en-US" sz="1400" dirty="0"/>
              <a:t>programs to meet our family’s </a:t>
            </a:r>
            <a:r>
              <a:rPr lang="en-US" sz="1400" b="1" dirty="0"/>
              <a:t>goals</a:t>
            </a:r>
            <a:r>
              <a:rPr lang="en-US" sz="1400" dirty="0"/>
              <a:t>.”</a:t>
            </a:r>
          </a:p>
          <a:p>
            <a:pPr fontAlgn="base"/>
            <a:r>
              <a:rPr lang="en-US" sz="1400" dirty="0"/>
              <a:t>“Being in Scouting makes our family feel like we are </a:t>
            </a:r>
            <a:br>
              <a:rPr lang="en-US" sz="1400" dirty="0"/>
            </a:br>
            <a:r>
              <a:rPr lang="en-US" sz="1400" dirty="0"/>
              <a:t>part of something </a:t>
            </a:r>
            <a:r>
              <a:rPr lang="en-US" sz="1400" b="1" dirty="0"/>
              <a:t>bigger than ourselves</a:t>
            </a:r>
            <a:r>
              <a:rPr lang="en-US" sz="1400" dirty="0"/>
              <a:t>.”</a:t>
            </a:r>
          </a:p>
          <a:p>
            <a:pPr fontAlgn="base"/>
            <a:r>
              <a:rPr lang="en-US" sz="1400" dirty="0"/>
              <a:t>“Scout meetings are a good use of our family’s time.”</a:t>
            </a:r>
          </a:p>
          <a:p>
            <a:pPr fontAlgn="base"/>
            <a:r>
              <a:rPr lang="en-US" sz="1400" dirty="0"/>
              <a:t>“Scouting is constantly reinforcing worthwhile </a:t>
            </a:r>
            <a:r>
              <a:rPr lang="en-US" sz="1400" b="1" dirty="0"/>
              <a:t>values</a:t>
            </a:r>
            <a:r>
              <a:rPr lang="en-US" sz="1400" dirty="0"/>
              <a:t>.”</a:t>
            </a:r>
          </a:p>
          <a:p>
            <a:pPr fontAlgn="base"/>
            <a:r>
              <a:rPr lang="en-US" sz="1400" dirty="0"/>
              <a:t>“Our family feels like </a:t>
            </a:r>
            <a:r>
              <a:rPr lang="en-US" sz="1400" b="1" dirty="0"/>
              <a:t>we belong </a:t>
            </a:r>
            <a:r>
              <a:rPr lang="en-US" sz="1400" dirty="0"/>
              <a:t>in our Scout unit.”</a:t>
            </a:r>
          </a:p>
          <a:p>
            <a:pPr marL="0" indent="0">
              <a:buNone/>
            </a:pPr>
            <a:endParaRPr sz="1400" dirty="0"/>
          </a:p>
        </p:txBody>
      </p:sp>
      <p:pic>
        <p:nvPicPr>
          <p:cNvPr id="3" name="Picture 2" descr="A group of girls in uniform&#10;&#10;Description automatically generated">
            <a:extLst>
              <a:ext uri="{FF2B5EF4-FFF2-40B4-BE49-F238E27FC236}">
                <a16:creationId xmlns:a16="http://schemas.microsoft.com/office/drawing/2014/main" id="{7D78497F-E471-95BC-606B-11DDDBCDCA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5399" y="1850876"/>
            <a:ext cx="3721671" cy="269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38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6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CFEA22-D2E9-C512-A1ED-B4DCE567889B}"/>
              </a:ext>
            </a:extLst>
          </p:cNvPr>
          <p:cNvSpPr/>
          <p:nvPr/>
        </p:nvSpPr>
        <p:spPr>
          <a:xfrm>
            <a:off x="6096001" y="4591455"/>
            <a:ext cx="3048000" cy="376136"/>
          </a:xfrm>
          <a:prstGeom prst="rect">
            <a:avLst/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6"/>
                </a:solidFill>
                <a:latin typeface="DIN Condensed" panose="020B0606040000020204" pitchFamily="34" charset="0"/>
                <a:ea typeface="DIN Condensed" panose="020B0606040000020204" pitchFamily="34" charset="0"/>
              </a:rPr>
              <a:t>LEARN MORE @ CPCBSA.ORG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3513A1-C049-37B2-E8C5-C8C3D9149B95}"/>
              </a:ext>
            </a:extLst>
          </p:cNvPr>
          <p:cNvSpPr/>
          <p:nvPr/>
        </p:nvSpPr>
        <p:spPr>
          <a:xfrm>
            <a:off x="-1" y="3362527"/>
            <a:ext cx="3722451" cy="3761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6"/>
                </a:solidFill>
                <a:latin typeface="DIN Condensed" panose="020B0606040000020204" pitchFamily="34" charset="0"/>
                <a:ea typeface="DIN Condensed" panose="020B0606040000020204" pitchFamily="34" charset="0"/>
              </a:rPr>
              <a:t>SUPPORT SCOUTING TODAY BECAUSE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3366"/>
      </a:dk1>
      <a:lt1>
        <a:srgbClr val="D6CEBD"/>
      </a:lt1>
      <a:dk2>
        <a:srgbClr val="515354"/>
      </a:dk2>
      <a:lt2>
        <a:srgbClr val="D6CEBD"/>
      </a:lt2>
      <a:accent1>
        <a:srgbClr val="003366"/>
      </a:accent1>
      <a:accent2>
        <a:srgbClr val="CE1126"/>
      </a:accent2>
      <a:accent3>
        <a:srgbClr val="9AB3D5"/>
      </a:accent3>
      <a:accent4>
        <a:srgbClr val="243E26"/>
      </a:accent4>
      <a:accent5>
        <a:srgbClr val="FF6200"/>
      </a:accent5>
      <a:accent6>
        <a:srgbClr val="FFFFFF"/>
      </a:accent6>
      <a:hlink>
        <a:srgbClr val="CE1126"/>
      </a:hlink>
      <a:folHlink>
        <a:srgbClr val="FF62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394</Words>
  <Application>Microsoft Office PowerPoint</Application>
  <PresentationFormat>On-screen Show (16:9)</PresentationFormat>
  <Paragraphs>42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DIN Condensed</vt:lpstr>
      <vt:lpstr>Office Theme</vt:lpstr>
      <vt:lpstr>PowerPoint Presentation</vt:lpstr>
      <vt:lpstr>Who is Cub Scouts for?</vt:lpstr>
      <vt:lpstr>What do we do?</vt:lpstr>
      <vt:lpstr>We Create a Safe Place to Grow</vt:lpstr>
      <vt:lpstr>Some Fun Facts!</vt:lpstr>
      <vt:lpstr>More Fun Facts!</vt:lpstr>
      <vt:lpstr>What do parents say about Scouting?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Bartell</dc:creator>
  <cp:lastModifiedBy>Chris Bartell</cp:lastModifiedBy>
  <cp:revision>6</cp:revision>
  <dcterms:modified xsi:type="dcterms:W3CDTF">2023-07-18T17:21:20Z</dcterms:modified>
</cp:coreProperties>
</file>